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5" r:id="rId3"/>
    <p:sldId id="278" r:id="rId4"/>
    <p:sldId id="271" r:id="rId5"/>
    <p:sldId id="266" r:id="rId6"/>
    <p:sldId id="269" r:id="rId7"/>
    <p:sldId id="270" r:id="rId8"/>
    <p:sldId id="273" r:id="rId9"/>
    <p:sldId id="274" r:id="rId10"/>
    <p:sldId id="279"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90E12-5ADB-405A-BC7D-6DCC6FD3DCD4}"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D0BF2-CAF4-4B34-89EB-B9FA0421F1DE}" type="slidenum">
              <a:rPr lang="en-GB" smtClean="0"/>
              <a:t>‹#›</a:t>
            </a:fld>
            <a:endParaRPr lang="en-GB"/>
          </a:p>
        </p:txBody>
      </p:sp>
    </p:spTree>
    <p:extLst>
      <p:ext uri="{BB962C8B-B14F-4D97-AF65-F5344CB8AC3E}">
        <p14:creationId xmlns:p14="http://schemas.microsoft.com/office/powerpoint/2010/main" val="283604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 frequent attender with cold, flu, chest symptoms – could be damp or cost of living, broken boiler</a:t>
            </a:r>
          </a:p>
        </p:txBody>
      </p:sp>
      <p:sp>
        <p:nvSpPr>
          <p:cNvPr id="4" name="Slide Number Placeholder 3"/>
          <p:cNvSpPr>
            <a:spLocks noGrp="1"/>
          </p:cNvSpPr>
          <p:nvPr>
            <p:ph type="sldNum" sz="quarter" idx="5"/>
          </p:nvPr>
        </p:nvSpPr>
        <p:spPr/>
        <p:txBody>
          <a:bodyPr/>
          <a:lstStyle/>
          <a:p>
            <a:fld id="{4A0D0BF2-CAF4-4B34-89EB-B9FA0421F1DE}" type="slidenum">
              <a:rPr lang="en-GB" smtClean="0"/>
              <a:t>4</a:t>
            </a:fld>
            <a:endParaRPr lang="en-GB"/>
          </a:p>
        </p:txBody>
      </p:sp>
    </p:spTree>
    <p:extLst>
      <p:ext uri="{BB962C8B-B14F-4D97-AF65-F5344CB8AC3E}">
        <p14:creationId xmlns:p14="http://schemas.microsoft.com/office/powerpoint/2010/main" val="242189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Someone presenting to PTSD not able to get employments difficult to organise self attend meetings, manage money or appointments. Given medication for PTSD but getting to the route cause of finances, that added stress.  - Cancer specialist welfare rights. </a:t>
            </a:r>
          </a:p>
        </p:txBody>
      </p:sp>
      <p:sp>
        <p:nvSpPr>
          <p:cNvPr id="4" name="Slide Number Placeholder 3"/>
          <p:cNvSpPr>
            <a:spLocks noGrp="1"/>
          </p:cNvSpPr>
          <p:nvPr>
            <p:ph type="sldNum" sz="quarter" idx="5"/>
          </p:nvPr>
        </p:nvSpPr>
        <p:spPr/>
        <p:txBody>
          <a:bodyPr/>
          <a:lstStyle/>
          <a:p>
            <a:fld id="{4A0D0BF2-CAF4-4B34-89EB-B9FA0421F1DE}" type="slidenum">
              <a:rPr lang="en-GB" smtClean="0"/>
              <a:t>5</a:t>
            </a:fld>
            <a:endParaRPr lang="en-GB"/>
          </a:p>
        </p:txBody>
      </p:sp>
    </p:spTree>
    <p:extLst>
      <p:ext uri="{BB962C8B-B14F-4D97-AF65-F5344CB8AC3E}">
        <p14:creationId xmlns:p14="http://schemas.microsoft.com/office/powerpoint/2010/main" val="267937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walking buddy </a:t>
            </a:r>
          </a:p>
        </p:txBody>
      </p:sp>
      <p:sp>
        <p:nvSpPr>
          <p:cNvPr id="4" name="Slide Number Placeholder 3"/>
          <p:cNvSpPr>
            <a:spLocks noGrp="1"/>
          </p:cNvSpPr>
          <p:nvPr>
            <p:ph type="sldNum" sz="quarter" idx="5"/>
          </p:nvPr>
        </p:nvSpPr>
        <p:spPr/>
        <p:txBody>
          <a:bodyPr/>
          <a:lstStyle/>
          <a:p>
            <a:fld id="{4A0D0BF2-CAF4-4B34-89EB-B9FA0421F1DE}" type="slidenum">
              <a:rPr lang="en-GB" smtClean="0"/>
              <a:t>6</a:t>
            </a:fld>
            <a:endParaRPr lang="en-GB"/>
          </a:p>
        </p:txBody>
      </p:sp>
    </p:spTree>
    <p:extLst>
      <p:ext uri="{BB962C8B-B14F-4D97-AF65-F5344CB8AC3E}">
        <p14:creationId xmlns:p14="http://schemas.microsoft.com/office/powerpoint/2010/main" val="370870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Anxiety and depressions – after doing a holistic assessment and sending time, the route cause to the anxiety and depression, drinking alcohol from past trauma and domestic abuse. </a:t>
            </a:r>
          </a:p>
        </p:txBody>
      </p:sp>
      <p:sp>
        <p:nvSpPr>
          <p:cNvPr id="4" name="Slide Number Placeholder 3"/>
          <p:cNvSpPr>
            <a:spLocks noGrp="1"/>
          </p:cNvSpPr>
          <p:nvPr>
            <p:ph type="sldNum" sz="quarter" idx="5"/>
          </p:nvPr>
        </p:nvSpPr>
        <p:spPr/>
        <p:txBody>
          <a:bodyPr/>
          <a:lstStyle/>
          <a:p>
            <a:fld id="{4A0D0BF2-CAF4-4B34-89EB-B9FA0421F1DE}" type="slidenum">
              <a:rPr lang="en-GB" smtClean="0"/>
              <a:t>7</a:t>
            </a:fld>
            <a:endParaRPr lang="en-GB"/>
          </a:p>
        </p:txBody>
      </p:sp>
    </p:spTree>
    <p:extLst>
      <p:ext uri="{BB962C8B-B14F-4D97-AF65-F5344CB8AC3E}">
        <p14:creationId xmlns:p14="http://schemas.microsoft.com/office/powerpoint/2010/main" val="415052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Signposted triage patient – wasn’t sure </a:t>
            </a:r>
            <a:r>
              <a:rPr lang="en-GB" dirty="0" err="1"/>
              <a:t>waat</a:t>
            </a:r>
            <a:r>
              <a:rPr lang="en-GB" dirty="0"/>
              <a:t> we could help with after a long call -  lived in rural area and was dependent on other to give her lifts. Discussed ring and ride and concessionary bus pass. Due to health condition she would be eligible for. she said she would be able to complete online application by herself and happy for me to send this information over. she said she was really happy with the call as she wasn’t aware of these things. Help with staying independent. </a:t>
            </a:r>
          </a:p>
        </p:txBody>
      </p:sp>
      <p:sp>
        <p:nvSpPr>
          <p:cNvPr id="4" name="Slide Number Placeholder 3"/>
          <p:cNvSpPr>
            <a:spLocks noGrp="1"/>
          </p:cNvSpPr>
          <p:nvPr>
            <p:ph type="sldNum" sz="quarter" idx="5"/>
          </p:nvPr>
        </p:nvSpPr>
        <p:spPr/>
        <p:txBody>
          <a:bodyPr/>
          <a:lstStyle/>
          <a:p>
            <a:fld id="{4A0D0BF2-CAF4-4B34-89EB-B9FA0421F1DE}" type="slidenum">
              <a:rPr lang="en-GB" smtClean="0"/>
              <a:t>8</a:t>
            </a:fld>
            <a:endParaRPr lang="en-GB"/>
          </a:p>
        </p:txBody>
      </p:sp>
    </p:spTree>
    <p:extLst>
      <p:ext uri="{BB962C8B-B14F-4D97-AF65-F5344CB8AC3E}">
        <p14:creationId xmlns:p14="http://schemas.microsoft.com/office/powerpoint/2010/main" val="351872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Louise – allotment </a:t>
            </a:r>
          </a:p>
        </p:txBody>
      </p:sp>
      <p:sp>
        <p:nvSpPr>
          <p:cNvPr id="4" name="Slide Number Placeholder 3"/>
          <p:cNvSpPr>
            <a:spLocks noGrp="1"/>
          </p:cNvSpPr>
          <p:nvPr>
            <p:ph type="sldNum" sz="quarter" idx="5"/>
          </p:nvPr>
        </p:nvSpPr>
        <p:spPr/>
        <p:txBody>
          <a:bodyPr/>
          <a:lstStyle/>
          <a:p>
            <a:fld id="{4A0D0BF2-CAF4-4B34-89EB-B9FA0421F1DE}" type="slidenum">
              <a:rPr lang="en-GB" smtClean="0"/>
              <a:t>9</a:t>
            </a:fld>
            <a:endParaRPr lang="en-GB"/>
          </a:p>
        </p:txBody>
      </p:sp>
    </p:spTree>
    <p:extLst>
      <p:ext uri="{BB962C8B-B14F-4D97-AF65-F5344CB8AC3E}">
        <p14:creationId xmlns:p14="http://schemas.microsoft.com/office/powerpoint/2010/main" val="295884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Louise – allotment </a:t>
            </a:r>
          </a:p>
        </p:txBody>
      </p:sp>
      <p:sp>
        <p:nvSpPr>
          <p:cNvPr id="4" name="Slide Number Placeholder 3"/>
          <p:cNvSpPr>
            <a:spLocks noGrp="1"/>
          </p:cNvSpPr>
          <p:nvPr>
            <p:ph type="sldNum" sz="quarter" idx="5"/>
          </p:nvPr>
        </p:nvSpPr>
        <p:spPr/>
        <p:txBody>
          <a:bodyPr/>
          <a:lstStyle/>
          <a:p>
            <a:fld id="{4A0D0BF2-CAF4-4B34-89EB-B9FA0421F1DE}" type="slidenum">
              <a:rPr lang="en-GB" smtClean="0"/>
              <a:t>10</a:t>
            </a:fld>
            <a:endParaRPr lang="en-GB"/>
          </a:p>
        </p:txBody>
      </p:sp>
    </p:spTree>
    <p:extLst>
      <p:ext uri="{BB962C8B-B14F-4D97-AF65-F5344CB8AC3E}">
        <p14:creationId xmlns:p14="http://schemas.microsoft.com/office/powerpoint/2010/main" val="132626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3C46-2672-4B9D-A25E-BDB0442F2D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1677E0-066A-473B-A7A0-881F5F4AC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3905F0-B970-4111-9203-84521932C144}"/>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5" name="Footer Placeholder 4">
            <a:extLst>
              <a:ext uri="{FF2B5EF4-FFF2-40B4-BE49-F238E27FC236}">
                <a16:creationId xmlns:a16="http://schemas.microsoft.com/office/drawing/2014/main" id="{6B1EB165-6503-4DB4-BA48-C582239F42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25399-2413-4897-9474-F4D6E8EEE786}"/>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51208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5F14-80A7-4A81-9C15-F8E52A8C67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DA3C9E-27D6-4B94-B31C-88CCC4A99B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9A3E49-1FC9-4C1C-9B0B-FB1648FF4C32}"/>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5" name="Footer Placeholder 4">
            <a:extLst>
              <a:ext uri="{FF2B5EF4-FFF2-40B4-BE49-F238E27FC236}">
                <a16:creationId xmlns:a16="http://schemas.microsoft.com/office/drawing/2014/main" id="{BE37ACB1-6B51-433B-B7EE-9AD6488B9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ECCC8D-580B-4A41-B8C4-EF272FCAE94F}"/>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378479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9DE14C-EC64-4682-9CB7-CB1ABDC6EB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6C2404-9BD5-4195-B84E-E3D2A23733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C5FEB-7A8F-4696-91F6-BF00286CA891}"/>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5" name="Footer Placeholder 4">
            <a:extLst>
              <a:ext uri="{FF2B5EF4-FFF2-40B4-BE49-F238E27FC236}">
                <a16:creationId xmlns:a16="http://schemas.microsoft.com/office/drawing/2014/main" id="{037AF55F-AEBC-46CA-B775-8156FE3037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CCF46-8DBF-4842-A6C9-5DA41BEDC492}"/>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214984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9F-D2F5-4346-B535-7625A6307A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40BA0E-3288-4691-A130-93D2F706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0F6063-1839-4B43-BEAC-AE21EEF541D7}"/>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5" name="Footer Placeholder 4">
            <a:extLst>
              <a:ext uri="{FF2B5EF4-FFF2-40B4-BE49-F238E27FC236}">
                <a16:creationId xmlns:a16="http://schemas.microsoft.com/office/drawing/2014/main" id="{05FE85BF-729D-42F2-A56D-86086B1E2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3412A-250A-4229-927C-1929F0EDDA9C}"/>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181096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68A9-DB76-47E6-AD41-2C781ED7C0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D9DA41-5119-46FC-AC2D-4EBB248C94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36035-C86B-43DC-AF5C-578C24EEFAFB}"/>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5" name="Footer Placeholder 4">
            <a:extLst>
              <a:ext uri="{FF2B5EF4-FFF2-40B4-BE49-F238E27FC236}">
                <a16:creationId xmlns:a16="http://schemas.microsoft.com/office/drawing/2014/main" id="{3CEF5232-46E3-48BE-9579-9018C10237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F59E8A-270A-4C03-A75C-F52353A31952}"/>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233786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C0F4-7323-4BDA-9131-BBDF1BE099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A892D-B508-435B-8477-118898AFC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E750D3-72E9-4247-BF0E-84F29D884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930F82-29BD-48C5-A559-339604640853}"/>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6" name="Footer Placeholder 5">
            <a:extLst>
              <a:ext uri="{FF2B5EF4-FFF2-40B4-BE49-F238E27FC236}">
                <a16:creationId xmlns:a16="http://schemas.microsoft.com/office/drawing/2014/main" id="{59F316B6-0E8F-44CD-AA30-BA5CA78A6C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4BB83-B249-47A2-BF1F-3AB1FEAD27E4}"/>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145328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968E-4EC4-4B1B-B211-F53EEB19FA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6D1700-0748-4107-A733-D5EF07313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6388DB-2D92-4A4D-9185-9A298A320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550A40-EB26-461B-A889-A7A7C51FE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3BAEC-EE2E-4758-8CDD-8EFB2D9AD6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0A403E-CAC9-4218-BCD4-E81925ACEE72}"/>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8" name="Footer Placeholder 7">
            <a:extLst>
              <a:ext uri="{FF2B5EF4-FFF2-40B4-BE49-F238E27FC236}">
                <a16:creationId xmlns:a16="http://schemas.microsoft.com/office/drawing/2014/main" id="{7152E4EE-A72F-40DB-AC8B-21A32A927C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652FEF-4FA6-4FA2-A0E8-CA2E871ED34B}"/>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305871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B27-C2BF-49CE-8A93-EBF008E2FE2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0B8FE2-DE84-4E1C-8A72-1E9207887083}"/>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4" name="Footer Placeholder 3">
            <a:extLst>
              <a:ext uri="{FF2B5EF4-FFF2-40B4-BE49-F238E27FC236}">
                <a16:creationId xmlns:a16="http://schemas.microsoft.com/office/drawing/2014/main" id="{5C37F0AC-9AF3-49CD-8464-1486604A9E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C20D0C-8590-4782-9730-F2D6AA214314}"/>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376634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10AF8-4555-41A9-932B-36D9853413B5}"/>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3" name="Footer Placeholder 2">
            <a:extLst>
              <a:ext uri="{FF2B5EF4-FFF2-40B4-BE49-F238E27FC236}">
                <a16:creationId xmlns:a16="http://schemas.microsoft.com/office/drawing/2014/main" id="{BE1DB87B-1616-4930-930D-18DA15B08D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805C5F-BC03-4338-829A-169386A69246}"/>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269205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4DB3-3658-4B57-B1FF-661066E564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A4F6AA-AB54-4977-BCCF-57C0C5967F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E451AC-96FD-41D7-B168-7A1DBA67B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F36E1-2E32-4ECA-AB89-2C060449C435}"/>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6" name="Footer Placeholder 5">
            <a:extLst>
              <a:ext uri="{FF2B5EF4-FFF2-40B4-BE49-F238E27FC236}">
                <a16:creationId xmlns:a16="http://schemas.microsoft.com/office/drawing/2014/main" id="{F261B470-437B-4387-9BD8-EFB99B800A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BB8025-A906-403A-9686-2A69F241801A}"/>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175902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A281-C31F-4601-9EC8-9E50F6502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556981-FC3F-4077-81C1-1609C14CFF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FE0A37-8035-44FF-99B4-9958B6CE3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5A13F-3B07-48ED-A5FD-73FCB8391AF4}"/>
              </a:ext>
            </a:extLst>
          </p:cNvPr>
          <p:cNvSpPr>
            <a:spLocks noGrp="1"/>
          </p:cNvSpPr>
          <p:nvPr>
            <p:ph type="dt" sz="half" idx="10"/>
          </p:nvPr>
        </p:nvSpPr>
        <p:spPr/>
        <p:txBody>
          <a:bodyPr/>
          <a:lstStyle/>
          <a:p>
            <a:fld id="{2126FEFF-ADC3-4C78-8A3F-D985A4E377F5}" type="datetimeFigureOut">
              <a:rPr lang="en-GB" smtClean="0"/>
              <a:t>09/06/2023</a:t>
            </a:fld>
            <a:endParaRPr lang="en-GB"/>
          </a:p>
        </p:txBody>
      </p:sp>
      <p:sp>
        <p:nvSpPr>
          <p:cNvPr id="6" name="Footer Placeholder 5">
            <a:extLst>
              <a:ext uri="{FF2B5EF4-FFF2-40B4-BE49-F238E27FC236}">
                <a16:creationId xmlns:a16="http://schemas.microsoft.com/office/drawing/2014/main" id="{7DD9FEEC-2026-412A-ACAE-EA1E38EFCE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46DDAD-77D9-4B79-B8CA-EBE79215ED7E}"/>
              </a:ext>
            </a:extLst>
          </p:cNvPr>
          <p:cNvSpPr>
            <a:spLocks noGrp="1"/>
          </p:cNvSpPr>
          <p:nvPr>
            <p:ph type="sldNum" sz="quarter" idx="12"/>
          </p:nvPr>
        </p:nvSpPr>
        <p:spPr/>
        <p:txBody>
          <a:bodyPr/>
          <a:lstStyle/>
          <a:p>
            <a:fld id="{565EC0DE-CA86-407F-92B2-80E8DCF2B907}" type="slidenum">
              <a:rPr lang="en-GB" smtClean="0"/>
              <a:t>‹#›</a:t>
            </a:fld>
            <a:endParaRPr lang="en-GB"/>
          </a:p>
        </p:txBody>
      </p:sp>
    </p:spTree>
    <p:extLst>
      <p:ext uri="{BB962C8B-B14F-4D97-AF65-F5344CB8AC3E}">
        <p14:creationId xmlns:p14="http://schemas.microsoft.com/office/powerpoint/2010/main" val="57733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33BA1E-E96C-4EE0-9AD2-9DC981E1F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3764D3-60B9-45F1-8027-9FB8AFB3E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94CAA9-6DD3-4DE1-95A7-1C768DEAE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6FEFF-ADC3-4C78-8A3F-D985A4E377F5}" type="datetimeFigureOut">
              <a:rPr lang="en-GB" smtClean="0"/>
              <a:t>09/06/2023</a:t>
            </a:fld>
            <a:endParaRPr lang="en-GB"/>
          </a:p>
        </p:txBody>
      </p:sp>
      <p:sp>
        <p:nvSpPr>
          <p:cNvPr id="5" name="Footer Placeholder 4">
            <a:extLst>
              <a:ext uri="{FF2B5EF4-FFF2-40B4-BE49-F238E27FC236}">
                <a16:creationId xmlns:a16="http://schemas.microsoft.com/office/drawing/2014/main" id="{58515319-2A50-4533-98D5-578EACCD7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270D80-F8AA-4AC5-B591-958DBB2B9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EC0DE-CA86-407F-92B2-80E8DCF2B907}" type="slidenum">
              <a:rPr lang="en-GB" smtClean="0"/>
              <a:t>‹#›</a:t>
            </a:fld>
            <a:endParaRPr lang="en-GB"/>
          </a:p>
        </p:txBody>
      </p:sp>
    </p:spTree>
    <p:extLst>
      <p:ext uri="{BB962C8B-B14F-4D97-AF65-F5344CB8AC3E}">
        <p14:creationId xmlns:p14="http://schemas.microsoft.com/office/powerpoint/2010/main" val="206086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hyperlink" Target="https://www.altrinchamhealthcarealliance.co.uk/our-work/social-prescribing-self-referr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9azfXNcqD8" TargetMode="Externa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groundwork.org.uk/greendoctor/"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www.casort.org/" TargetMode="External"/><Relationship Id="rId5" Type="http://schemas.openxmlformats.org/officeDocument/2006/relationships/hyperlink" Target="https://england.shelter.org.uk/get_help/local_services/manchester"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www.stoploansharks.co.uk/who-we-are/" TargetMode="External"/><Relationship Id="rId3" Type="http://schemas.openxmlformats.org/officeDocument/2006/relationships/image" Target="../media/image3.png"/><Relationship Id="rId7" Type="http://schemas.openxmlformats.org/officeDocument/2006/relationships/hyperlink" Target="https://www.nationaldebtline.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stepchange.org/" TargetMode="External"/><Relationship Id="rId5" Type="http://schemas.openxmlformats.org/officeDocument/2006/relationships/hyperlink" Target="https://capuk.or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A5BF5-C8EB-4A8A-8B0E-E76E4BA6B0DE}"/>
              </a:ext>
            </a:extLst>
          </p:cNvPr>
          <p:cNvSpPr>
            <a:spLocks noGrp="1"/>
          </p:cNvSpPr>
          <p:nvPr>
            <p:ph type="ctrTitle"/>
          </p:nvPr>
        </p:nvSpPr>
        <p:spPr/>
        <p:txBody>
          <a:bodyPr/>
          <a:lstStyle/>
          <a:p>
            <a:r>
              <a:rPr lang="en-GB" dirty="0"/>
              <a:t>Social prescribing </a:t>
            </a:r>
          </a:p>
        </p:txBody>
      </p:sp>
      <p:sp>
        <p:nvSpPr>
          <p:cNvPr id="3" name="Subtitle 2">
            <a:extLst>
              <a:ext uri="{FF2B5EF4-FFF2-40B4-BE49-F238E27FC236}">
                <a16:creationId xmlns:a16="http://schemas.microsoft.com/office/drawing/2014/main" id="{335B02E2-05AF-44F7-BE2B-EBF7B194862B}"/>
              </a:ext>
            </a:extLst>
          </p:cNvPr>
          <p:cNvSpPr>
            <a:spLocks noGrp="1"/>
          </p:cNvSpPr>
          <p:nvPr>
            <p:ph type="subTitle" idx="1"/>
          </p:nvPr>
        </p:nvSpPr>
        <p:spPr/>
        <p:txBody>
          <a:bodyPr/>
          <a:lstStyle/>
          <a:p>
            <a:endParaRPr lang="en-GB" dirty="0"/>
          </a:p>
        </p:txBody>
      </p:sp>
      <p:pic>
        <p:nvPicPr>
          <p:cNvPr id="5" name="Picture 2">
            <a:extLst>
              <a:ext uri="{FF2B5EF4-FFF2-40B4-BE49-F238E27FC236}">
                <a16:creationId xmlns:a16="http://schemas.microsoft.com/office/drawing/2014/main" id="{768D3725-2F51-44FF-AEBE-3D367F3FF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90280"/>
            <a:ext cx="9336360" cy="207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44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341B9-F754-42A7-BB7C-0F602196CF1C}"/>
              </a:ext>
            </a:extLst>
          </p:cNvPr>
          <p:cNvSpPr/>
          <p:nvPr/>
        </p:nvSpPr>
        <p:spPr>
          <a:xfrm>
            <a:off x="-1" y="365124"/>
            <a:ext cx="12191999" cy="1577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CD862B4-41A7-45F4-8E7F-94F37752E9DA}"/>
              </a:ext>
            </a:extLst>
          </p:cNvPr>
          <p:cNvSpPr>
            <a:spLocks noGrp="1"/>
          </p:cNvSpPr>
          <p:nvPr>
            <p:ph type="title"/>
          </p:nvPr>
        </p:nvSpPr>
        <p:spPr>
          <a:xfrm>
            <a:off x="839788" y="627062"/>
            <a:ext cx="10515600" cy="1063626"/>
          </a:xfrm>
          <a:solidFill>
            <a:schemeClr val="bg1"/>
          </a:solidFill>
        </p:spPr>
        <p:txBody>
          <a:bodyPr>
            <a:normAutofit fontScale="90000"/>
          </a:bodyPr>
          <a:lstStyle/>
          <a:p>
            <a:pPr algn="ctr"/>
            <a:r>
              <a:rPr lang="en-GB" dirty="0"/>
              <a:t> </a:t>
            </a:r>
            <a:br>
              <a:rPr lang="en-GB" dirty="0"/>
            </a:br>
            <a:r>
              <a:rPr lang="en-GB" b="1" dirty="0">
                <a:latin typeface="+mn-lt"/>
                <a:cs typeface="Times New Roman" panose="02020603050405020304" pitchFamily="18" charset="0"/>
              </a:rPr>
              <a:t>Summary </a:t>
            </a:r>
            <a:br>
              <a:rPr lang="en-GB" b="1" i="0" dirty="0">
                <a:solidFill>
                  <a:srgbClr val="0074C8"/>
                </a:solidFill>
                <a:effectLst/>
                <a:latin typeface="Noto Sans" panose="020B0502040504020204" pitchFamily="34" charset="0"/>
              </a:rPr>
            </a:br>
            <a:endParaRPr lang="en-GB" dirty="0"/>
          </a:p>
        </p:txBody>
      </p:sp>
      <p:sp>
        <p:nvSpPr>
          <p:cNvPr id="7" name="Text Placeholder 6">
            <a:extLst>
              <a:ext uri="{FF2B5EF4-FFF2-40B4-BE49-F238E27FC236}">
                <a16:creationId xmlns:a16="http://schemas.microsoft.com/office/drawing/2014/main" id="{166FE45A-3667-4F31-9825-ADBF29D798E6}"/>
              </a:ext>
            </a:extLst>
          </p:cNvPr>
          <p:cNvSpPr>
            <a:spLocks noGrp="1"/>
          </p:cNvSpPr>
          <p:nvPr>
            <p:ph type="body" sz="quarter" idx="3"/>
          </p:nvPr>
        </p:nvSpPr>
        <p:spPr>
          <a:xfrm>
            <a:off x="6172200" y="1793081"/>
            <a:ext cx="5183188" cy="823912"/>
          </a:xfrm>
        </p:spPr>
        <p:txBody>
          <a:bodyPr/>
          <a:lstStyle/>
          <a:p>
            <a:r>
              <a:rPr lang="en-GB" dirty="0"/>
              <a:t> </a:t>
            </a:r>
          </a:p>
        </p:txBody>
      </p:sp>
      <p:pic>
        <p:nvPicPr>
          <p:cNvPr id="11" name="Picture 2">
            <a:extLst>
              <a:ext uri="{FF2B5EF4-FFF2-40B4-BE49-F238E27FC236}">
                <a16:creationId xmlns:a16="http://schemas.microsoft.com/office/drawing/2014/main" id="{28712EF9-1D7C-4D33-B65F-7BE62DD19909}"/>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71137"/>
          <a:stretch/>
        </p:blipFill>
        <p:spPr bwMode="auto">
          <a:xfrm>
            <a:off x="5906452" y="1856363"/>
            <a:ext cx="6055360" cy="5001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a:extLst>
              <a:ext uri="{FF2B5EF4-FFF2-40B4-BE49-F238E27FC236}">
                <a16:creationId xmlns:a16="http://schemas.microsoft.com/office/drawing/2014/main" id="{992028FC-FD95-42E4-9A03-7F56768AD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651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DEC24AAD-0E8D-442B-A9BA-B57A183D2207}"/>
              </a:ext>
            </a:extLst>
          </p:cNvPr>
          <p:cNvSpPr>
            <a:spLocks noGrp="1"/>
          </p:cNvSpPr>
          <p:nvPr>
            <p:ph sz="half" idx="2"/>
          </p:nvPr>
        </p:nvSpPr>
        <p:spPr>
          <a:xfrm>
            <a:off x="839788" y="2108775"/>
            <a:ext cx="11122024" cy="4663499"/>
          </a:xfrm>
        </p:spPr>
        <p:txBody>
          <a:bodyPr>
            <a:normAutofit fontScale="92500" lnSpcReduction="20000"/>
          </a:bodyPr>
          <a:lstStyle/>
          <a:p>
            <a:pPr marL="914400">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15000"/>
              </a:lnSpc>
            </a:pPr>
            <a:r>
              <a:rPr lang="en-GB" sz="3600" dirty="0">
                <a:ea typeface="Calibri" panose="020F0502020204030204" pitchFamily="34" charset="0"/>
                <a:cs typeface="Times New Roman" panose="02020603050405020304" pitchFamily="18" charset="0"/>
              </a:rPr>
              <a:t> Social prescribing is a non-medical model </a:t>
            </a:r>
          </a:p>
          <a:p>
            <a:pPr lvl="0">
              <a:lnSpc>
                <a:spcPct val="115000"/>
              </a:lnSpc>
            </a:pPr>
            <a:r>
              <a:rPr lang="en-GB" sz="3600" dirty="0">
                <a:ea typeface="Calibri" panose="020F0502020204030204" pitchFamily="34" charset="0"/>
                <a:cs typeface="Times New Roman" panose="02020603050405020304" pitchFamily="18" charset="0"/>
              </a:rPr>
              <a:t>Support is person-</a:t>
            </a:r>
            <a:r>
              <a:rPr lang="en-GB" sz="3600" dirty="0" err="1">
                <a:ea typeface="Calibri" panose="020F0502020204030204" pitchFamily="34" charset="0"/>
                <a:cs typeface="Times New Roman" panose="02020603050405020304" pitchFamily="18" charset="0"/>
              </a:rPr>
              <a:t>centerd</a:t>
            </a:r>
            <a:r>
              <a:rPr lang="en-GB" sz="3600" dirty="0">
                <a:ea typeface="Calibri" panose="020F0502020204030204" pitchFamily="34" charset="0"/>
                <a:cs typeface="Times New Roman" panose="02020603050405020304" pitchFamily="18" charset="0"/>
              </a:rPr>
              <a:t> around you </a:t>
            </a:r>
          </a:p>
          <a:p>
            <a:pPr lvl="0">
              <a:lnSpc>
                <a:spcPct val="115000"/>
              </a:lnSpc>
            </a:pPr>
            <a:r>
              <a:rPr lang="en-GB" sz="3600" dirty="0">
                <a:cs typeface="Times New Roman" panose="02020603050405020304" pitchFamily="18" charset="0"/>
              </a:rPr>
              <a:t>We provide time to find out what’s going on for you </a:t>
            </a:r>
          </a:p>
          <a:p>
            <a:pPr lvl="0">
              <a:lnSpc>
                <a:spcPct val="115000"/>
              </a:lnSpc>
            </a:pPr>
            <a:r>
              <a:rPr lang="en-GB" sz="3600" dirty="0">
                <a:cs typeface="Times New Roman" panose="02020603050405020304" pitchFamily="18" charset="0"/>
              </a:rPr>
              <a:t>We look at different areas in your life that might impact on each other </a:t>
            </a:r>
          </a:p>
          <a:p>
            <a:pPr lvl="0">
              <a:lnSpc>
                <a:spcPct val="115000"/>
              </a:lnSpc>
            </a:pPr>
            <a:r>
              <a:rPr lang="en-GB" sz="3600" dirty="0">
                <a:cs typeface="Times New Roman" panose="02020603050405020304" pitchFamily="18" charset="0"/>
              </a:rPr>
              <a:t>We would support you to access services and activities to meet your needs and help manage you health and wellbeing. </a:t>
            </a:r>
            <a:endParaRPr lang="en-GB" dirty="0"/>
          </a:p>
        </p:txBody>
      </p:sp>
    </p:spTree>
    <p:extLst>
      <p:ext uri="{BB962C8B-B14F-4D97-AF65-F5344CB8AC3E}">
        <p14:creationId xmlns:p14="http://schemas.microsoft.com/office/powerpoint/2010/main" val="165381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341B9-F754-42A7-BB7C-0F602196CF1C}"/>
              </a:ext>
            </a:extLst>
          </p:cNvPr>
          <p:cNvSpPr/>
          <p:nvPr/>
        </p:nvSpPr>
        <p:spPr>
          <a:xfrm>
            <a:off x="-1" y="365124"/>
            <a:ext cx="12191999" cy="1577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CD862B4-41A7-45F4-8E7F-94F37752E9DA}"/>
              </a:ext>
            </a:extLst>
          </p:cNvPr>
          <p:cNvSpPr>
            <a:spLocks noGrp="1"/>
          </p:cNvSpPr>
          <p:nvPr>
            <p:ph type="title"/>
          </p:nvPr>
        </p:nvSpPr>
        <p:spPr>
          <a:xfrm>
            <a:off x="839788" y="438150"/>
            <a:ext cx="10515600" cy="1504950"/>
          </a:xfrm>
          <a:solidFill>
            <a:schemeClr val="bg1"/>
          </a:solidFill>
        </p:spPr>
        <p:txBody>
          <a:bodyPr anchor="b">
            <a:normAutofit fontScale="90000"/>
          </a:bodyPr>
          <a:lstStyle/>
          <a:p>
            <a:pPr algn="ctr"/>
            <a:br>
              <a:rPr lang="en-GB" b="1" i="0" dirty="0">
                <a:solidFill>
                  <a:srgbClr val="0074C8"/>
                </a:solidFill>
                <a:effectLst/>
                <a:latin typeface="Noto Sans" panose="020B0502040504020204" pitchFamily="34" charset="0"/>
              </a:rPr>
            </a:br>
            <a:br>
              <a:rPr lang="en-GB" b="1" i="0" dirty="0">
                <a:solidFill>
                  <a:srgbClr val="0074C8"/>
                </a:solidFill>
                <a:effectLst/>
                <a:latin typeface="Noto Sans" panose="020B0502040504020204" pitchFamily="34" charset="0"/>
              </a:rPr>
            </a:br>
            <a:r>
              <a:rPr lang="en-GB" b="1" i="0" dirty="0">
                <a:solidFill>
                  <a:srgbClr val="0074C8"/>
                </a:solidFill>
                <a:effectLst/>
                <a:latin typeface="Noto Sans" panose="020B0502040504020204" pitchFamily="34" charset="0"/>
              </a:rPr>
              <a:t>How to access the social prescribing service </a:t>
            </a:r>
            <a:endParaRPr lang="en-GB" dirty="0"/>
          </a:p>
        </p:txBody>
      </p:sp>
      <p:pic>
        <p:nvPicPr>
          <p:cNvPr id="1028" name="Picture 4" descr="image">
            <a:extLst>
              <a:ext uri="{FF2B5EF4-FFF2-40B4-BE49-F238E27FC236}">
                <a16:creationId xmlns:a16="http://schemas.microsoft.com/office/drawing/2014/main" id="{992028FC-FD95-42E4-9A03-7F56768AD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8712EF9-1D7C-4D33-B65F-7BE62DD19909}"/>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71137"/>
          <a:stretch/>
        </p:blipFill>
        <p:spPr bwMode="auto">
          <a:xfrm>
            <a:off x="2900536" y="1884938"/>
            <a:ext cx="6055360" cy="5001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A48EC00-01E4-40A5-E673-7B4F9DED0941}"/>
              </a:ext>
            </a:extLst>
          </p:cNvPr>
          <p:cNvSpPr txBox="1"/>
          <p:nvPr/>
        </p:nvSpPr>
        <p:spPr>
          <a:xfrm>
            <a:off x="962025" y="2762250"/>
            <a:ext cx="10620375" cy="3108543"/>
          </a:xfrm>
          <a:prstGeom prst="rect">
            <a:avLst/>
          </a:prstGeom>
          <a:noFill/>
        </p:spPr>
        <p:txBody>
          <a:bodyPr wrap="square" rtlCol="0">
            <a:spAutoFit/>
          </a:bodyPr>
          <a:lstStyle/>
          <a:p>
            <a:pPr marL="571500" indent="-571500">
              <a:buFont typeface="Arial" panose="020B0604020202020204" pitchFamily="34" charset="0"/>
              <a:buChar char="•"/>
            </a:pPr>
            <a:r>
              <a:rPr lang="en-GB" sz="2800" dirty="0"/>
              <a:t>Using our online referral form - </a:t>
            </a:r>
            <a:r>
              <a:rPr lang="en-GB" sz="2800" dirty="0">
                <a:hlinkClick r:id="rId4"/>
              </a:rPr>
              <a:t>Social Prescribing Self-Referral – Altrincham Healthcare Alliance PCN</a:t>
            </a:r>
            <a:endParaRPr lang="en-GB" sz="2800" dirty="0"/>
          </a:p>
          <a:p>
            <a:endParaRPr lang="en-GB" sz="2800" dirty="0"/>
          </a:p>
          <a:p>
            <a:pPr marL="571500" indent="-571500">
              <a:buFont typeface="Arial" panose="020B0604020202020204" pitchFamily="34" charset="0"/>
              <a:buChar char="•"/>
            </a:pPr>
            <a:r>
              <a:rPr lang="en-GB" sz="2800" dirty="0"/>
              <a:t>Speak to your GP reception team or medical staff under the practice. </a:t>
            </a:r>
          </a:p>
          <a:p>
            <a:endParaRPr lang="en-GB" sz="2800" dirty="0"/>
          </a:p>
          <a:p>
            <a:pPr marL="571500" indent="-571500">
              <a:buFont typeface="Arial" panose="020B0604020202020204" pitchFamily="34" charset="0"/>
              <a:buChar char="•"/>
            </a:pPr>
            <a:r>
              <a:rPr lang="en-GB" sz="2800" dirty="0"/>
              <a:t>Email - trccg.socialprescriberahapcn@nhs.net</a:t>
            </a:r>
          </a:p>
        </p:txBody>
      </p:sp>
    </p:spTree>
    <p:extLst>
      <p:ext uri="{BB962C8B-B14F-4D97-AF65-F5344CB8AC3E}">
        <p14:creationId xmlns:p14="http://schemas.microsoft.com/office/powerpoint/2010/main" val="43578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341B9-F754-42A7-BB7C-0F602196CF1C}"/>
              </a:ext>
            </a:extLst>
          </p:cNvPr>
          <p:cNvSpPr/>
          <p:nvPr/>
        </p:nvSpPr>
        <p:spPr>
          <a:xfrm>
            <a:off x="-1" y="365124"/>
            <a:ext cx="12191999" cy="1577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CD862B4-41A7-45F4-8E7F-94F37752E9DA}"/>
              </a:ext>
            </a:extLst>
          </p:cNvPr>
          <p:cNvSpPr>
            <a:spLocks noGrp="1"/>
          </p:cNvSpPr>
          <p:nvPr>
            <p:ph type="title"/>
          </p:nvPr>
        </p:nvSpPr>
        <p:spPr>
          <a:xfrm>
            <a:off x="839788" y="627062"/>
            <a:ext cx="10515600" cy="1063626"/>
          </a:xfrm>
          <a:solidFill>
            <a:schemeClr val="bg1"/>
          </a:solidFill>
        </p:spPr>
        <p:txBody>
          <a:bodyPr>
            <a:normAutofit fontScale="90000"/>
          </a:bodyPr>
          <a:lstStyle/>
          <a:p>
            <a:pPr algn="ctr"/>
            <a:r>
              <a:rPr lang="en-GB" dirty="0"/>
              <a:t> </a:t>
            </a:r>
            <a:br>
              <a:rPr lang="en-GB" b="1" dirty="0">
                <a:latin typeface="+mn-lt"/>
              </a:rPr>
            </a:br>
            <a:r>
              <a:rPr lang="en-GB" b="1" dirty="0">
                <a:latin typeface="+mn-lt"/>
              </a:rPr>
              <a:t>What is </a:t>
            </a:r>
            <a:r>
              <a:rPr lang="en-GB" b="1" dirty="0">
                <a:latin typeface="+mn-lt"/>
                <a:ea typeface="Noto Sans" panose="020B0502040504020204" pitchFamily="34" charset="0"/>
                <a:cs typeface="Noto Sans" panose="020B0502040504020204" pitchFamily="34" charset="0"/>
              </a:rPr>
              <a:t>Social prescribing?</a:t>
            </a:r>
            <a:br>
              <a:rPr lang="en-GB" b="1" i="0" dirty="0">
                <a:solidFill>
                  <a:srgbClr val="0074C8"/>
                </a:solidFill>
                <a:effectLst/>
                <a:latin typeface="Noto Sans" panose="020B0502040504020204" pitchFamily="34" charset="0"/>
              </a:rPr>
            </a:br>
            <a:endParaRPr lang="en-GB" dirty="0"/>
          </a:p>
        </p:txBody>
      </p:sp>
      <p:sp>
        <p:nvSpPr>
          <p:cNvPr id="6" name="Content Placeholder 5">
            <a:extLst>
              <a:ext uri="{FF2B5EF4-FFF2-40B4-BE49-F238E27FC236}">
                <a16:creationId xmlns:a16="http://schemas.microsoft.com/office/drawing/2014/main" id="{A67D1D9A-764D-48E6-90E6-97AC24B7CF54}"/>
              </a:ext>
            </a:extLst>
          </p:cNvPr>
          <p:cNvSpPr>
            <a:spLocks noGrp="1"/>
          </p:cNvSpPr>
          <p:nvPr>
            <p:ph sz="half" idx="2"/>
          </p:nvPr>
        </p:nvSpPr>
        <p:spPr>
          <a:xfrm>
            <a:off x="624855" y="2713967"/>
            <a:ext cx="4551362" cy="3684588"/>
          </a:xfrm>
        </p:spPr>
        <p:txBody>
          <a:bodyPr>
            <a:normAutofit/>
          </a:bodyPr>
          <a:lstStyle/>
          <a:p>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hlinkClick r:id="rId2"/>
              </a:rPr>
              <a:t>What is social prescribing? - YouTube</a:t>
            </a:r>
            <a:endParaRPr lang="en-GB" dirty="0">
              <a:latin typeface="Noto Sans" panose="020B0502040504020204" pitchFamily="34" charset="0"/>
              <a:ea typeface="Noto Sans" panose="020B0502040504020204" pitchFamily="34" charset="0"/>
              <a:cs typeface="Noto Sans" panose="020B0502040504020204" pitchFamily="34" charset="0"/>
            </a:endParaRPr>
          </a:p>
          <a:p>
            <a:endParaRPr lang="en-GB" dirty="0">
              <a:latin typeface="Noto Sans" panose="020B0502040504020204" pitchFamily="34" charset="0"/>
              <a:ea typeface="Noto Sans" panose="020B0502040504020204" pitchFamily="34" charset="0"/>
              <a:cs typeface="Noto Sans" panose="020B0502040504020204" pitchFamily="34" charset="0"/>
            </a:endParaRPr>
          </a:p>
        </p:txBody>
      </p:sp>
      <p:pic>
        <p:nvPicPr>
          <p:cNvPr id="1028" name="Picture 4" descr="image">
            <a:extLst>
              <a:ext uri="{FF2B5EF4-FFF2-40B4-BE49-F238E27FC236}">
                <a16:creationId xmlns:a16="http://schemas.microsoft.com/office/drawing/2014/main" id="{992028FC-FD95-42E4-9A03-7F56768AD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8712EF9-1D7C-4D33-B65F-7BE62DD19909}"/>
              </a:ext>
            </a:extLst>
          </p:cNvPr>
          <p:cNvPicPr>
            <a:picLocks noChangeAspect="1" noChangeArrowheads="1"/>
          </p:cNvPicPr>
          <p:nvPr/>
        </p:nvPicPr>
        <p:blipFill rotWithShape="1">
          <a:blip r:embed="rId4">
            <a:alphaModFix amt="20000"/>
            <a:extLst>
              <a:ext uri="{28A0092B-C50C-407E-A947-70E740481C1C}">
                <a14:useLocalDpi xmlns:a14="http://schemas.microsoft.com/office/drawing/2010/main" val="0"/>
              </a:ext>
            </a:extLst>
          </a:blip>
          <a:srcRect r="71137"/>
          <a:stretch/>
        </p:blipFill>
        <p:spPr bwMode="auto">
          <a:xfrm>
            <a:off x="2900536" y="1989927"/>
            <a:ext cx="6055360" cy="5001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C252E2C-2128-EF31-5ADA-FEAA8333063C}"/>
              </a:ext>
            </a:extLst>
          </p:cNvPr>
          <p:cNvPicPr>
            <a:picLocks noChangeAspect="1"/>
          </p:cNvPicPr>
          <p:nvPr/>
        </p:nvPicPr>
        <p:blipFill rotWithShape="1">
          <a:blip r:embed="rId5"/>
          <a:srcRect l="-889" t="-19" r="8718" b="13702"/>
          <a:stretch/>
        </p:blipFill>
        <p:spPr>
          <a:xfrm>
            <a:off x="4928569" y="2536196"/>
            <a:ext cx="6994726" cy="3684588"/>
          </a:xfrm>
          <a:prstGeom prst="rect">
            <a:avLst/>
          </a:prstGeom>
        </p:spPr>
      </p:pic>
    </p:spTree>
    <p:extLst>
      <p:ext uri="{BB962C8B-B14F-4D97-AF65-F5344CB8AC3E}">
        <p14:creationId xmlns:p14="http://schemas.microsoft.com/office/powerpoint/2010/main" val="268881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341B9-F754-42A7-BB7C-0F602196CF1C}"/>
              </a:ext>
            </a:extLst>
          </p:cNvPr>
          <p:cNvSpPr/>
          <p:nvPr/>
        </p:nvSpPr>
        <p:spPr>
          <a:xfrm>
            <a:off x="-1" y="365124"/>
            <a:ext cx="12191999" cy="1577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CD862B4-41A7-45F4-8E7F-94F37752E9DA}"/>
              </a:ext>
            </a:extLst>
          </p:cNvPr>
          <p:cNvSpPr>
            <a:spLocks noGrp="1"/>
          </p:cNvSpPr>
          <p:nvPr>
            <p:ph type="title"/>
          </p:nvPr>
        </p:nvSpPr>
        <p:spPr>
          <a:xfrm>
            <a:off x="839788" y="627062"/>
            <a:ext cx="10515600" cy="1063626"/>
          </a:xfrm>
          <a:solidFill>
            <a:schemeClr val="bg1"/>
          </a:solidFill>
        </p:spPr>
        <p:txBody>
          <a:bodyPr>
            <a:normAutofit fontScale="90000"/>
          </a:bodyPr>
          <a:lstStyle/>
          <a:p>
            <a:pPr algn="ctr"/>
            <a:r>
              <a:rPr lang="en-GB" dirty="0"/>
              <a:t> </a:t>
            </a:r>
            <a:br>
              <a:rPr lang="en-GB" b="1" dirty="0">
                <a:latin typeface="+mn-lt"/>
              </a:rPr>
            </a:br>
            <a:r>
              <a:rPr lang="en-GB" b="1" dirty="0">
                <a:latin typeface="+mn-lt"/>
              </a:rPr>
              <a:t>What does </a:t>
            </a:r>
            <a:r>
              <a:rPr lang="en-GB" b="1" dirty="0">
                <a:latin typeface="+mn-lt"/>
                <a:ea typeface="Noto Sans" panose="020B0502040504020204" pitchFamily="34" charset="0"/>
                <a:cs typeface="Noto Sans" panose="020B0502040504020204" pitchFamily="34" charset="0"/>
              </a:rPr>
              <a:t>Social prescribing support look like?</a:t>
            </a:r>
            <a:br>
              <a:rPr lang="en-GB" b="1" i="0" dirty="0">
                <a:solidFill>
                  <a:srgbClr val="0074C8"/>
                </a:solidFill>
                <a:effectLst/>
                <a:latin typeface="Noto Sans" panose="020B0502040504020204" pitchFamily="34" charset="0"/>
              </a:rPr>
            </a:br>
            <a:endParaRPr lang="en-GB" dirty="0"/>
          </a:p>
        </p:txBody>
      </p:sp>
      <p:sp>
        <p:nvSpPr>
          <p:cNvPr id="6" name="Content Placeholder 5">
            <a:extLst>
              <a:ext uri="{FF2B5EF4-FFF2-40B4-BE49-F238E27FC236}">
                <a16:creationId xmlns:a16="http://schemas.microsoft.com/office/drawing/2014/main" id="{A67D1D9A-764D-48E6-90E6-97AC24B7CF54}"/>
              </a:ext>
            </a:extLst>
          </p:cNvPr>
          <p:cNvSpPr>
            <a:spLocks noGrp="1"/>
          </p:cNvSpPr>
          <p:nvPr>
            <p:ph sz="half" idx="2"/>
          </p:nvPr>
        </p:nvSpPr>
        <p:spPr>
          <a:xfrm>
            <a:off x="624854" y="2362200"/>
            <a:ext cx="10938495" cy="4036355"/>
          </a:xfrm>
        </p:spPr>
        <p:txBody>
          <a:bodyPr>
            <a:normAutofit fontScale="85000" lnSpcReduction="20000"/>
          </a:bodyPr>
          <a:lstStyle/>
          <a:p>
            <a:pPr marL="0" indent="0">
              <a:buNone/>
            </a:pPr>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dirty="0">
                <a:latin typeface="Noto Sans" panose="020B0502040504020204" pitchFamily="34" charset="0"/>
                <a:ea typeface="Noto Sans" panose="020B0502040504020204" pitchFamily="34" charset="0"/>
                <a:cs typeface="Noto Sans" panose="020B0502040504020204" pitchFamily="34" charset="0"/>
              </a:rPr>
              <a:t>Call you and have a chat to find out a little more about the support you want. </a:t>
            </a:r>
          </a:p>
          <a:p>
            <a:pPr marL="0" indent="0">
              <a:buNone/>
            </a:pPr>
            <a:r>
              <a:rPr lang="en-GB" dirty="0">
                <a:latin typeface="Noto Sans" panose="020B0502040504020204" pitchFamily="34" charset="0"/>
                <a:ea typeface="Noto Sans" panose="020B0502040504020204" pitchFamily="34" charset="0"/>
                <a:cs typeface="Noto Sans" panose="020B0502040504020204" pitchFamily="34" charset="0"/>
              </a:rPr>
              <a:t>Either;</a:t>
            </a:r>
          </a:p>
          <a:p>
            <a:r>
              <a:rPr lang="en-GB" dirty="0">
                <a:latin typeface="Noto Sans" panose="020B0502040504020204" pitchFamily="34" charset="0"/>
                <a:ea typeface="Noto Sans" panose="020B0502040504020204" pitchFamily="34" charset="0"/>
                <a:cs typeface="Noto Sans" panose="020B0502040504020204" pitchFamily="34" charset="0"/>
              </a:rPr>
              <a:t> signpost providing information on services and activities in the local area. If you only want information and advice to take away with you</a:t>
            </a:r>
          </a:p>
          <a:p>
            <a:pPr marL="0" indent="0">
              <a:buNone/>
            </a:pPr>
            <a:r>
              <a:rPr lang="en-GB" dirty="0">
                <a:latin typeface="Noto Sans" panose="020B0502040504020204" pitchFamily="34" charset="0"/>
                <a:ea typeface="Noto Sans" panose="020B0502040504020204" pitchFamily="34" charset="0"/>
                <a:cs typeface="Noto Sans" panose="020B0502040504020204" pitchFamily="34" charset="0"/>
              </a:rPr>
              <a:t>OR</a:t>
            </a:r>
          </a:p>
          <a:p>
            <a:r>
              <a:rPr lang="en-GB" dirty="0">
                <a:latin typeface="Noto Sans" panose="020B0502040504020204" pitchFamily="34" charset="0"/>
                <a:ea typeface="Noto Sans" panose="020B0502040504020204" pitchFamily="34" charset="0"/>
                <a:cs typeface="Noto Sans" panose="020B0502040504020204" pitchFamily="34" charset="0"/>
              </a:rPr>
              <a:t>Be allocated a worker who would complete an informal assessment finding out what is important to you and what you feel you need support with.</a:t>
            </a:r>
          </a:p>
          <a:p>
            <a:r>
              <a:rPr lang="en-GB" dirty="0">
                <a:latin typeface="Noto Sans" panose="020B0502040504020204" pitchFamily="34" charset="0"/>
                <a:ea typeface="Noto Sans" panose="020B0502040504020204" pitchFamily="34" charset="0"/>
                <a:cs typeface="Noto Sans" panose="020B0502040504020204" pitchFamily="34" charset="0"/>
              </a:rPr>
              <a:t>Create an action plan and support you to meet the actions agreed. </a:t>
            </a:r>
          </a:p>
        </p:txBody>
      </p:sp>
      <p:pic>
        <p:nvPicPr>
          <p:cNvPr id="1028" name="Picture 4" descr="image">
            <a:extLst>
              <a:ext uri="{FF2B5EF4-FFF2-40B4-BE49-F238E27FC236}">
                <a16:creationId xmlns:a16="http://schemas.microsoft.com/office/drawing/2014/main" id="{992028FC-FD95-42E4-9A03-7F56768AD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28712EF9-1D7C-4D33-B65F-7BE62DD19909}"/>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71137"/>
          <a:stretch/>
        </p:blipFill>
        <p:spPr bwMode="auto">
          <a:xfrm>
            <a:off x="7310611" y="1429326"/>
            <a:ext cx="6055360" cy="5001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91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341B9-F754-42A7-BB7C-0F602196CF1C}"/>
              </a:ext>
            </a:extLst>
          </p:cNvPr>
          <p:cNvSpPr/>
          <p:nvPr/>
        </p:nvSpPr>
        <p:spPr>
          <a:xfrm>
            <a:off x="-1" y="365124"/>
            <a:ext cx="12191999" cy="1577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CD862B4-41A7-45F4-8E7F-94F37752E9DA}"/>
              </a:ext>
            </a:extLst>
          </p:cNvPr>
          <p:cNvSpPr>
            <a:spLocks noGrp="1"/>
          </p:cNvSpPr>
          <p:nvPr>
            <p:ph type="title"/>
          </p:nvPr>
        </p:nvSpPr>
        <p:spPr>
          <a:xfrm>
            <a:off x="839788" y="627062"/>
            <a:ext cx="10515600" cy="1166019"/>
          </a:xfrm>
          <a:solidFill>
            <a:schemeClr val="bg1"/>
          </a:solidFill>
        </p:spPr>
        <p:txBody>
          <a:bodyPr anchor="ctr">
            <a:normAutofit fontScale="90000"/>
          </a:bodyPr>
          <a:lstStyle/>
          <a:p>
            <a:pPr algn="ctr"/>
            <a:br>
              <a:rPr lang="en-GB" b="1" dirty="0">
                <a:latin typeface="+mn-lt"/>
              </a:rPr>
            </a:br>
            <a:br>
              <a:rPr lang="en-GB" b="1" dirty="0">
                <a:latin typeface="+mn-lt"/>
              </a:rPr>
            </a:br>
            <a:r>
              <a:rPr lang="en-GB" b="1" dirty="0">
                <a:latin typeface="+mn-lt"/>
              </a:rPr>
              <a:t>Housing </a:t>
            </a:r>
            <a:br>
              <a:rPr lang="en-GB" b="1" dirty="0">
                <a:latin typeface="+mn-lt"/>
              </a:rPr>
            </a:br>
            <a:br>
              <a:rPr lang="en-GB" b="1" i="0" dirty="0">
                <a:solidFill>
                  <a:srgbClr val="0074C8"/>
                </a:solidFill>
                <a:effectLst/>
                <a:latin typeface="Noto Sans" panose="020B0502040504020204" pitchFamily="34" charset="0"/>
              </a:rPr>
            </a:br>
            <a:endParaRPr lang="en-GB" dirty="0"/>
          </a:p>
        </p:txBody>
      </p:sp>
      <p:sp>
        <p:nvSpPr>
          <p:cNvPr id="7" name="Text Placeholder 6">
            <a:extLst>
              <a:ext uri="{FF2B5EF4-FFF2-40B4-BE49-F238E27FC236}">
                <a16:creationId xmlns:a16="http://schemas.microsoft.com/office/drawing/2014/main" id="{166FE45A-3667-4F31-9825-ADBF29D798E6}"/>
              </a:ext>
            </a:extLst>
          </p:cNvPr>
          <p:cNvSpPr>
            <a:spLocks noGrp="1"/>
          </p:cNvSpPr>
          <p:nvPr>
            <p:ph type="body" sz="quarter" idx="3"/>
          </p:nvPr>
        </p:nvSpPr>
        <p:spPr>
          <a:xfrm>
            <a:off x="6172200" y="1793081"/>
            <a:ext cx="5183188" cy="823912"/>
          </a:xfrm>
        </p:spPr>
        <p:txBody>
          <a:bodyPr/>
          <a:lstStyle/>
          <a:p>
            <a:r>
              <a:rPr lang="en-GB" dirty="0"/>
              <a:t> </a:t>
            </a:r>
          </a:p>
        </p:txBody>
      </p:sp>
      <p:pic>
        <p:nvPicPr>
          <p:cNvPr id="11" name="Picture 2">
            <a:extLst>
              <a:ext uri="{FF2B5EF4-FFF2-40B4-BE49-F238E27FC236}">
                <a16:creationId xmlns:a16="http://schemas.microsoft.com/office/drawing/2014/main" id="{28712EF9-1D7C-4D33-B65F-7BE62DD19909}"/>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71137"/>
          <a:stretch/>
        </p:blipFill>
        <p:spPr bwMode="auto">
          <a:xfrm>
            <a:off x="5906452" y="1856363"/>
            <a:ext cx="6055360" cy="5001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a:extLst>
              <a:ext uri="{FF2B5EF4-FFF2-40B4-BE49-F238E27FC236}">
                <a16:creationId xmlns:a16="http://schemas.microsoft.com/office/drawing/2014/main" id="{992028FC-FD95-42E4-9A03-7F56768AD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651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DEC24AAD-0E8D-442B-A9BA-B57A183D2207}"/>
              </a:ext>
            </a:extLst>
          </p:cNvPr>
          <p:cNvSpPr>
            <a:spLocks noGrp="1"/>
          </p:cNvSpPr>
          <p:nvPr>
            <p:ph sz="half" idx="2"/>
          </p:nvPr>
        </p:nvSpPr>
        <p:spPr/>
        <p:txBody>
          <a:bodyPr>
            <a:normAutofit fontScale="77500" lnSpcReduction="20000"/>
          </a:bodyPr>
          <a:lstStyle/>
          <a:p>
            <a:r>
              <a:rPr lang="en-GB" dirty="0"/>
              <a:t>Homelessness </a:t>
            </a:r>
          </a:p>
          <a:p>
            <a:r>
              <a:rPr lang="en-GB" dirty="0"/>
              <a:t>Damp/ disrepair </a:t>
            </a:r>
          </a:p>
          <a:p>
            <a:r>
              <a:rPr lang="en-GB" dirty="0"/>
              <a:t>Housing legal advice </a:t>
            </a:r>
          </a:p>
          <a:p>
            <a:r>
              <a:rPr lang="en-GB" i="1" dirty="0">
                <a:effectLst/>
                <a:ea typeface="Calibri" panose="020F0502020204030204" pitchFamily="34" charset="0"/>
                <a:cs typeface="Times New Roman" panose="02020603050405020304" pitchFamily="18" charset="0"/>
              </a:rPr>
              <a:t>Housing benefit, council tax, rent arrears</a:t>
            </a:r>
            <a:endParaRPr lang="en-GB" i="1" dirty="0">
              <a:ea typeface="Calibri" panose="020F0502020204030204" pitchFamily="34" charset="0"/>
              <a:cs typeface="Times New Roman" panose="02020603050405020304" pitchFamily="18" charset="0"/>
            </a:endParaRPr>
          </a:p>
          <a:p>
            <a:pPr lvl="0">
              <a:lnSpc>
                <a:spcPct val="115000"/>
              </a:lnSpc>
            </a:pPr>
            <a:r>
              <a:rPr lang="en-GB" i="1" dirty="0">
                <a:ea typeface="Calibri" panose="020F0502020204030204" pitchFamily="34" charset="0"/>
                <a:cs typeface="Times New Roman" panose="02020603050405020304" pitchFamily="18" charset="0"/>
              </a:rPr>
              <a:t>Utility P</a:t>
            </a:r>
            <a:r>
              <a:rPr lang="en-GB" i="1" dirty="0">
                <a:effectLst/>
                <a:ea typeface="Calibri" panose="020F0502020204030204" pitchFamily="34" charset="0"/>
                <a:cs typeface="Times New Roman" panose="02020603050405020304" pitchFamily="18" charset="0"/>
              </a:rPr>
              <a:t>riority list </a:t>
            </a:r>
            <a:endParaRPr lang="en-GB" dirty="0">
              <a:effectLst/>
              <a:ea typeface="Calibri" panose="020F0502020204030204" pitchFamily="34" charset="0"/>
              <a:cs typeface="Times New Roman" panose="02020603050405020304" pitchFamily="18" charset="0"/>
            </a:endParaRPr>
          </a:p>
          <a:p>
            <a:pPr lvl="0">
              <a:lnSpc>
                <a:spcPct val="115000"/>
              </a:lnSpc>
              <a:spcAft>
                <a:spcPts val="1000"/>
              </a:spcAft>
            </a:pPr>
            <a:r>
              <a:rPr lang="en-GB" i="1" dirty="0">
                <a:effectLst/>
                <a:ea typeface="Calibri" panose="020F0502020204030204" pitchFamily="34" charset="0"/>
                <a:cs typeface="Times New Roman" panose="02020603050405020304" pitchFamily="18" charset="0"/>
              </a:rPr>
              <a:t>Funding - white goods </a:t>
            </a:r>
            <a:endParaRPr lang="en-GB" i="1" dirty="0">
              <a:ea typeface="Calibri" panose="020F0502020204030204" pitchFamily="34" charset="0"/>
              <a:cs typeface="Times New Roman" panose="02020603050405020304" pitchFamily="18" charset="0"/>
            </a:endParaRPr>
          </a:p>
          <a:p>
            <a:pPr lvl="0">
              <a:lnSpc>
                <a:spcPct val="115000"/>
              </a:lnSpc>
              <a:spcAft>
                <a:spcPts val="1000"/>
              </a:spcAft>
            </a:pPr>
            <a:r>
              <a:rPr lang="en-GB" i="1" dirty="0">
                <a:effectLst/>
                <a:ea typeface="Calibri" panose="020F0502020204030204" pitchFamily="34" charset="0"/>
                <a:cs typeface="Times New Roman" panose="02020603050405020304" pitchFamily="18" charset="0"/>
              </a:rPr>
              <a:t>Improving energy efficiency </a:t>
            </a:r>
          </a:p>
          <a:p>
            <a:pPr lvl="0">
              <a:lnSpc>
                <a:spcPct val="115000"/>
              </a:lnSpc>
              <a:spcAft>
                <a:spcPts val="1000"/>
              </a:spcAft>
            </a:pPr>
            <a:r>
              <a:rPr lang="en-GB" i="1" dirty="0">
                <a:ea typeface="Calibri" panose="020F0502020204030204" pitchFamily="34" charset="0"/>
                <a:cs typeface="Times New Roman" panose="02020603050405020304" pitchFamily="18" charset="0"/>
              </a:rPr>
              <a:t>Housing issues </a:t>
            </a:r>
            <a:endParaRPr lang="en-GB" dirty="0"/>
          </a:p>
          <a:p>
            <a:endParaRPr lang="en-GB" dirty="0"/>
          </a:p>
        </p:txBody>
      </p:sp>
      <p:sp>
        <p:nvSpPr>
          <p:cNvPr id="14" name="Content Placeholder 13">
            <a:extLst>
              <a:ext uri="{FF2B5EF4-FFF2-40B4-BE49-F238E27FC236}">
                <a16:creationId xmlns:a16="http://schemas.microsoft.com/office/drawing/2014/main" id="{0A9AE9C7-92C4-4D0D-AABB-2E32F45ECDD3}"/>
              </a:ext>
            </a:extLst>
          </p:cNvPr>
          <p:cNvSpPr>
            <a:spLocks noGrp="1"/>
          </p:cNvSpPr>
          <p:nvPr>
            <p:ph sz="quarter" idx="4"/>
          </p:nvPr>
        </p:nvSpPr>
        <p:spPr>
          <a:xfrm>
            <a:off x="6629400" y="2505074"/>
            <a:ext cx="5086350" cy="3895725"/>
          </a:xfrm>
        </p:spPr>
        <p:txBody>
          <a:bodyPr>
            <a:normAutofit fontScale="77500" lnSpcReduction="20000"/>
          </a:bodyPr>
          <a:lstStyle/>
          <a:p>
            <a:r>
              <a:rPr lang="en-GB" dirty="0"/>
              <a:t>HOST – Housing options Trafford Council </a:t>
            </a:r>
          </a:p>
          <a:p>
            <a:r>
              <a:rPr lang="en-GB" dirty="0"/>
              <a:t>Shelter - </a:t>
            </a:r>
            <a:r>
              <a:rPr lang="en-GB" dirty="0">
                <a:hlinkClick r:id="rId5"/>
              </a:rPr>
              <a:t>Shelter services in Manchester - Shelter England</a:t>
            </a:r>
            <a:endParaRPr lang="en-GB" dirty="0"/>
          </a:p>
          <a:p>
            <a:r>
              <a:rPr lang="en-GB" dirty="0"/>
              <a:t>CAB - </a:t>
            </a:r>
            <a:r>
              <a:rPr lang="en-GB" dirty="0">
                <a:hlinkClick r:id="rId6"/>
              </a:rPr>
              <a:t>Citizens Advice (casort.org)</a:t>
            </a:r>
            <a:endParaRPr lang="en-GB" dirty="0"/>
          </a:p>
          <a:p>
            <a:r>
              <a:rPr lang="en-GB" dirty="0"/>
              <a:t>Green Doctor – energy advice - </a:t>
            </a:r>
            <a:r>
              <a:rPr lang="en-GB" dirty="0">
                <a:hlinkClick r:id="rId7"/>
              </a:rPr>
              <a:t>Green Doctor, helping UK residents stay warm, stay well, and save energy. – Groundwork</a:t>
            </a:r>
            <a:endParaRPr lang="en-GB" dirty="0"/>
          </a:p>
          <a:p>
            <a:r>
              <a:rPr lang="en-GB" dirty="0"/>
              <a:t>Energy companies </a:t>
            </a:r>
          </a:p>
          <a:p>
            <a:r>
              <a:rPr lang="en-GB" dirty="0"/>
              <a:t>Warm Rooms initiative</a:t>
            </a:r>
          </a:p>
          <a:p>
            <a:r>
              <a:rPr lang="en-GB" dirty="0"/>
              <a:t>LEASE – free legal advice for leaseholders  </a:t>
            </a:r>
          </a:p>
          <a:p>
            <a:pPr marL="0" indent="0">
              <a:buNone/>
            </a:pPr>
            <a:endParaRPr lang="en-GB" dirty="0"/>
          </a:p>
          <a:p>
            <a:endParaRPr lang="en-GB" dirty="0"/>
          </a:p>
        </p:txBody>
      </p:sp>
    </p:spTree>
    <p:extLst>
      <p:ext uri="{BB962C8B-B14F-4D97-AF65-F5344CB8AC3E}">
        <p14:creationId xmlns:p14="http://schemas.microsoft.com/office/powerpoint/2010/main" val="224985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341B9-F754-42A7-BB7C-0F602196CF1C}"/>
              </a:ext>
            </a:extLst>
          </p:cNvPr>
          <p:cNvSpPr/>
          <p:nvPr/>
        </p:nvSpPr>
        <p:spPr>
          <a:xfrm>
            <a:off x="-1" y="365124"/>
            <a:ext cx="12191999" cy="1577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166FE45A-3667-4F31-9825-ADBF29D798E6}"/>
              </a:ext>
            </a:extLst>
          </p:cNvPr>
          <p:cNvSpPr>
            <a:spLocks noGrp="1"/>
          </p:cNvSpPr>
          <p:nvPr>
            <p:ph type="body" sz="quarter" idx="3"/>
          </p:nvPr>
        </p:nvSpPr>
        <p:spPr>
          <a:xfrm>
            <a:off x="6172200" y="1793081"/>
            <a:ext cx="5183188" cy="823912"/>
          </a:xfrm>
        </p:spPr>
        <p:txBody>
          <a:bodyPr/>
          <a:lstStyle/>
          <a:p>
            <a:r>
              <a:rPr lang="en-GB" dirty="0"/>
              <a:t> </a:t>
            </a:r>
          </a:p>
        </p:txBody>
      </p:sp>
      <p:pic>
        <p:nvPicPr>
          <p:cNvPr id="11" name="Picture 2">
            <a:extLst>
              <a:ext uri="{FF2B5EF4-FFF2-40B4-BE49-F238E27FC236}">
                <a16:creationId xmlns:a16="http://schemas.microsoft.com/office/drawing/2014/main" id="{28712EF9-1D7C-4D33-B65F-7BE62DD19909}"/>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71137"/>
          <a:stretch/>
        </p:blipFill>
        <p:spPr bwMode="auto">
          <a:xfrm>
            <a:off x="5906452" y="1856363"/>
            <a:ext cx="6055360" cy="5001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a:extLst>
              <a:ext uri="{FF2B5EF4-FFF2-40B4-BE49-F238E27FC236}">
                <a16:creationId xmlns:a16="http://schemas.microsoft.com/office/drawing/2014/main" id="{992028FC-FD95-42E4-9A03-7F56768AD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651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DEC24AAD-0E8D-442B-A9BA-B57A183D2207}"/>
              </a:ext>
            </a:extLst>
          </p:cNvPr>
          <p:cNvSpPr>
            <a:spLocks noGrp="1"/>
          </p:cNvSpPr>
          <p:nvPr>
            <p:ph sz="half" idx="2"/>
          </p:nvPr>
        </p:nvSpPr>
        <p:spPr>
          <a:xfrm>
            <a:off x="839788" y="2108776"/>
            <a:ext cx="4460239" cy="4253924"/>
          </a:xfrm>
        </p:spPr>
        <p:txBody>
          <a:bodyPr>
            <a:noAutofit/>
          </a:bodyPr>
          <a:lstStyle/>
          <a:p>
            <a:pPr lvl="0">
              <a:lnSpc>
                <a:spcPct val="115000"/>
              </a:lnSpc>
            </a:pPr>
            <a:r>
              <a:rPr lang="en-GB" sz="2000" i="1" dirty="0">
                <a:effectLst/>
                <a:ea typeface="Calibri" panose="020F0502020204030204" pitchFamily="34" charset="0"/>
                <a:cs typeface="Times New Roman" panose="02020603050405020304" pitchFamily="18" charset="0"/>
              </a:rPr>
              <a:t>Employed/unemployed/retired </a:t>
            </a:r>
            <a:endParaRPr lang="en-GB" sz="2000" dirty="0">
              <a:effectLst/>
              <a:ea typeface="Calibri" panose="020F0502020204030204" pitchFamily="34" charset="0"/>
              <a:cs typeface="Times New Roman" panose="02020603050405020304" pitchFamily="18" charset="0"/>
            </a:endParaRPr>
          </a:p>
          <a:p>
            <a:pPr lvl="0">
              <a:lnSpc>
                <a:spcPct val="115000"/>
              </a:lnSpc>
            </a:pPr>
            <a:r>
              <a:rPr lang="en-GB" sz="2000" i="1" dirty="0">
                <a:effectLst/>
                <a:ea typeface="Calibri" panose="020F0502020204030204" pitchFamily="34" charset="0"/>
                <a:cs typeface="Times New Roman" panose="02020603050405020304" pitchFamily="18" charset="0"/>
              </a:rPr>
              <a:t>Benefits in receipt of and/or maybe eligible for</a:t>
            </a:r>
            <a:endParaRPr lang="en-GB" sz="2000" dirty="0">
              <a:effectLst/>
              <a:ea typeface="Calibri" panose="020F0502020204030204" pitchFamily="34" charset="0"/>
              <a:cs typeface="Times New Roman" panose="02020603050405020304" pitchFamily="18" charset="0"/>
            </a:endParaRPr>
          </a:p>
          <a:p>
            <a:pPr lvl="0">
              <a:lnSpc>
                <a:spcPct val="115000"/>
              </a:lnSpc>
            </a:pPr>
            <a:r>
              <a:rPr lang="en-GB" sz="2000" i="1" dirty="0">
                <a:effectLst/>
                <a:ea typeface="Calibri" panose="020F0502020204030204" pitchFamily="34" charset="0"/>
                <a:cs typeface="Times New Roman" panose="02020603050405020304" pitchFamily="18" charset="0"/>
              </a:rPr>
              <a:t>Outstanding debts through creditors ( legal)  or loan sharks ( illegal)  </a:t>
            </a:r>
            <a:endParaRPr lang="en-GB" sz="2000" dirty="0">
              <a:effectLst/>
              <a:ea typeface="Calibri" panose="020F0502020204030204" pitchFamily="34" charset="0"/>
              <a:cs typeface="Times New Roman" panose="02020603050405020304" pitchFamily="18" charset="0"/>
            </a:endParaRPr>
          </a:p>
          <a:p>
            <a:pPr lvl="0">
              <a:lnSpc>
                <a:spcPct val="115000"/>
              </a:lnSpc>
            </a:pPr>
            <a:r>
              <a:rPr lang="en-GB" sz="2000" i="1" dirty="0">
                <a:effectLst/>
                <a:ea typeface="Calibri" panose="020F0502020204030204" pitchFamily="34" charset="0"/>
                <a:cs typeface="Times New Roman" panose="02020603050405020304" pitchFamily="18" charset="0"/>
              </a:rPr>
              <a:t>Outstanding debts identified through assessment council tax, rent arrears  </a:t>
            </a:r>
            <a:endParaRPr lang="en-GB" sz="2000" dirty="0">
              <a:effectLst/>
              <a:ea typeface="Calibri" panose="020F0502020204030204" pitchFamily="34" charset="0"/>
              <a:cs typeface="Times New Roman" panose="02020603050405020304" pitchFamily="18" charset="0"/>
            </a:endParaRPr>
          </a:p>
          <a:p>
            <a:pPr lvl="0">
              <a:lnSpc>
                <a:spcPct val="115000"/>
              </a:lnSpc>
              <a:spcAft>
                <a:spcPts val="1000"/>
              </a:spcAft>
            </a:pPr>
            <a:r>
              <a:rPr lang="en-GB" sz="2000" dirty="0">
                <a:effectLst/>
                <a:ea typeface="Calibri" panose="020F0502020204030204" pitchFamily="34" charset="0"/>
                <a:cs typeface="Times New Roman" panose="02020603050405020304" pitchFamily="18" charset="0"/>
              </a:rPr>
              <a:t>Spending appropriately/managing money/budgeting</a:t>
            </a:r>
          </a:p>
        </p:txBody>
      </p:sp>
      <p:sp>
        <p:nvSpPr>
          <p:cNvPr id="14" name="Content Placeholder 13">
            <a:extLst>
              <a:ext uri="{FF2B5EF4-FFF2-40B4-BE49-F238E27FC236}">
                <a16:creationId xmlns:a16="http://schemas.microsoft.com/office/drawing/2014/main" id="{0A9AE9C7-92C4-4D0D-AABB-2E32F45ECDD3}"/>
              </a:ext>
            </a:extLst>
          </p:cNvPr>
          <p:cNvSpPr>
            <a:spLocks noGrp="1"/>
          </p:cNvSpPr>
          <p:nvPr>
            <p:ph sz="quarter" idx="4"/>
          </p:nvPr>
        </p:nvSpPr>
        <p:spPr>
          <a:xfrm>
            <a:off x="5325123" y="2108776"/>
            <a:ext cx="6403244" cy="4463474"/>
          </a:xfrm>
        </p:spPr>
        <p:txBody>
          <a:bodyPr>
            <a:normAutofit fontScale="92500" lnSpcReduction="10000"/>
          </a:bodyPr>
          <a:lstStyle/>
          <a:p>
            <a:r>
              <a:rPr lang="en-GB" sz="1900" dirty="0">
                <a:hlinkClick r:id="rId5"/>
              </a:rPr>
              <a:t>CAP UK | Home</a:t>
            </a:r>
            <a:r>
              <a:rPr lang="en-GB" sz="1900" dirty="0"/>
              <a:t> – debt Support service </a:t>
            </a:r>
          </a:p>
          <a:p>
            <a:r>
              <a:rPr lang="en-GB" sz="1900" dirty="0" err="1">
                <a:hlinkClick r:id="rId6"/>
              </a:rPr>
              <a:t>StepChange</a:t>
            </a:r>
            <a:r>
              <a:rPr lang="en-GB" sz="1900" dirty="0">
                <a:hlinkClick r:id="rId6"/>
              </a:rPr>
              <a:t> Debt Charity - Free Expert Debt Advice.</a:t>
            </a:r>
            <a:endParaRPr lang="en-GB" sz="1900" dirty="0"/>
          </a:p>
          <a:p>
            <a:r>
              <a:rPr lang="en-GB" sz="1900" dirty="0">
                <a:hlinkClick r:id="rId7"/>
              </a:rPr>
              <a:t>Debt advice | Free debt advice | National </a:t>
            </a:r>
            <a:r>
              <a:rPr lang="en-GB" sz="1900" dirty="0" err="1">
                <a:hlinkClick r:id="rId7"/>
              </a:rPr>
              <a:t>Debtline</a:t>
            </a:r>
            <a:r>
              <a:rPr lang="en-GB" sz="1900" dirty="0">
                <a:hlinkClick r:id="rId7"/>
              </a:rPr>
              <a:t> | National </a:t>
            </a:r>
            <a:r>
              <a:rPr lang="en-GB" sz="1900" dirty="0" err="1">
                <a:hlinkClick r:id="rId7"/>
              </a:rPr>
              <a:t>Debtline</a:t>
            </a:r>
            <a:endParaRPr lang="en-GB" sz="1900" dirty="0"/>
          </a:p>
          <a:p>
            <a:r>
              <a:rPr lang="en-GB" sz="1900" dirty="0"/>
              <a:t>Business debt line </a:t>
            </a:r>
          </a:p>
          <a:p>
            <a:r>
              <a:rPr lang="en-GB" sz="1900" dirty="0">
                <a:hlinkClick r:id="rId8"/>
              </a:rPr>
              <a:t>Who we are - England Illegal Money Lending Team (stoploansharks.co.uk)</a:t>
            </a:r>
            <a:endParaRPr lang="en-GB" sz="1900" dirty="0"/>
          </a:p>
          <a:p>
            <a:r>
              <a:rPr lang="en-GB" sz="1900" dirty="0"/>
              <a:t>Budgeting course</a:t>
            </a:r>
          </a:p>
          <a:p>
            <a:r>
              <a:rPr lang="en-GB" sz="1900" dirty="0"/>
              <a:t>Welfare rights Trafford council </a:t>
            </a:r>
          </a:p>
          <a:p>
            <a:r>
              <a:rPr lang="en-GB" sz="1900" dirty="0"/>
              <a:t>Welfare rights and money teams under housing providers. </a:t>
            </a:r>
          </a:p>
          <a:p>
            <a:r>
              <a:rPr lang="en-GB" sz="1900" dirty="0"/>
              <a:t>Bread and butter thing </a:t>
            </a:r>
          </a:p>
          <a:p>
            <a:r>
              <a:rPr lang="en-GB" sz="1900" dirty="0"/>
              <a:t>Food bank </a:t>
            </a:r>
          </a:p>
          <a:p>
            <a:r>
              <a:rPr lang="en-GB" sz="1900" dirty="0"/>
              <a:t>Citizens advice </a:t>
            </a:r>
          </a:p>
        </p:txBody>
      </p:sp>
      <p:sp>
        <p:nvSpPr>
          <p:cNvPr id="5" name="Title 4">
            <a:extLst>
              <a:ext uri="{FF2B5EF4-FFF2-40B4-BE49-F238E27FC236}">
                <a16:creationId xmlns:a16="http://schemas.microsoft.com/office/drawing/2014/main" id="{8E873013-DD65-60CB-767C-95FFF928E38E}"/>
              </a:ext>
            </a:extLst>
          </p:cNvPr>
          <p:cNvSpPr>
            <a:spLocks noGrp="1"/>
          </p:cNvSpPr>
          <p:nvPr>
            <p:ph type="title"/>
          </p:nvPr>
        </p:nvSpPr>
        <p:spPr/>
        <p:txBody>
          <a:bodyPr/>
          <a:lstStyle/>
          <a:p>
            <a:r>
              <a:rPr lang="en-GB" dirty="0"/>
              <a:t>Finances</a:t>
            </a:r>
          </a:p>
        </p:txBody>
      </p:sp>
      <p:sp>
        <p:nvSpPr>
          <p:cNvPr id="13" name="Title 3">
            <a:extLst>
              <a:ext uri="{FF2B5EF4-FFF2-40B4-BE49-F238E27FC236}">
                <a16:creationId xmlns:a16="http://schemas.microsoft.com/office/drawing/2014/main" id="{0914721D-0778-0E48-7821-1114DA8DCFF3}"/>
              </a:ext>
            </a:extLst>
          </p:cNvPr>
          <p:cNvSpPr txBox="1">
            <a:spLocks/>
          </p:cNvSpPr>
          <p:nvPr/>
        </p:nvSpPr>
        <p:spPr>
          <a:xfrm>
            <a:off x="836612" y="592931"/>
            <a:ext cx="10515600" cy="1063626"/>
          </a:xfrm>
          <a:prstGeom prst="rect">
            <a:avLst/>
          </a:prstGeom>
          <a:solidFill>
            <a:schemeClr val="bg1"/>
          </a:solidFill>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t> </a:t>
            </a:r>
            <a:br>
              <a:rPr lang="en-GB" b="1" dirty="0">
                <a:solidFill>
                  <a:srgbClr val="0074C8"/>
                </a:solidFill>
                <a:latin typeface="Noto Sans" panose="020B0502040504020204" pitchFamily="34" charset="0"/>
              </a:rPr>
            </a:br>
            <a:r>
              <a:rPr lang="en-GB" b="1" dirty="0">
                <a:latin typeface="+mn-lt"/>
              </a:rPr>
              <a:t>Finances</a:t>
            </a:r>
            <a:r>
              <a:rPr lang="en-GB" b="1" dirty="0">
                <a:solidFill>
                  <a:srgbClr val="0074C8"/>
                </a:solidFill>
                <a:latin typeface="+mn-lt"/>
              </a:rPr>
              <a:t> </a:t>
            </a:r>
            <a:endParaRPr lang="en-GB" dirty="0">
              <a:latin typeface="+mn-lt"/>
            </a:endParaRPr>
          </a:p>
        </p:txBody>
      </p:sp>
    </p:spTree>
    <p:extLst>
      <p:ext uri="{BB962C8B-B14F-4D97-AF65-F5344CB8AC3E}">
        <p14:creationId xmlns:p14="http://schemas.microsoft.com/office/powerpoint/2010/main" val="98970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341B9-F754-42A7-BB7C-0F602196CF1C}"/>
              </a:ext>
            </a:extLst>
          </p:cNvPr>
          <p:cNvSpPr/>
          <p:nvPr/>
        </p:nvSpPr>
        <p:spPr>
          <a:xfrm>
            <a:off x="-1" y="365124"/>
            <a:ext cx="12191999" cy="1577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CD862B4-41A7-45F4-8E7F-94F37752E9DA}"/>
              </a:ext>
            </a:extLst>
          </p:cNvPr>
          <p:cNvSpPr>
            <a:spLocks noGrp="1"/>
          </p:cNvSpPr>
          <p:nvPr>
            <p:ph type="title"/>
          </p:nvPr>
        </p:nvSpPr>
        <p:spPr>
          <a:xfrm>
            <a:off x="839788" y="627062"/>
            <a:ext cx="10515600" cy="1063626"/>
          </a:xfrm>
          <a:solidFill>
            <a:schemeClr val="bg1"/>
          </a:solidFill>
        </p:spPr>
        <p:txBody>
          <a:bodyPr>
            <a:normAutofit/>
          </a:bodyPr>
          <a:lstStyle/>
          <a:p>
            <a:pPr algn="ctr"/>
            <a:r>
              <a:rPr lang="en-GB" b="1" dirty="0">
                <a:latin typeface="+mn-lt"/>
              </a:rPr>
              <a:t> </a:t>
            </a:r>
            <a:r>
              <a:rPr lang="en-GB" sz="4400" b="1" dirty="0">
                <a:effectLst/>
                <a:latin typeface="+mn-lt"/>
                <a:ea typeface="Calibri" panose="020F0502020204030204" pitchFamily="34" charset="0"/>
                <a:cs typeface="Times New Roman" panose="02020603050405020304" pitchFamily="18" charset="0"/>
              </a:rPr>
              <a:t>Health </a:t>
            </a:r>
            <a:endParaRPr lang="en-GB" b="1" dirty="0">
              <a:latin typeface="+mn-lt"/>
            </a:endParaRPr>
          </a:p>
        </p:txBody>
      </p:sp>
      <p:sp>
        <p:nvSpPr>
          <p:cNvPr id="7" name="Text Placeholder 6">
            <a:extLst>
              <a:ext uri="{FF2B5EF4-FFF2-40B4-BE49-F238E27FC236}">
                <a16:creationId xmlns:a16="http://schemas.microsoft.com/office/drawing/2014/main" id="{166FE45A-3667-4F31-9825-ADBF29D798E6}"/>
              </a:ext>
            </a:extLst>
          </p:cNvPr>
          <p:cNvSpPr>
            <a:spLocks noGrp="1"/>
          </p:cNvSpPr>
          <p:nvPr>
            <p:ph type="body" sz="quarter" idx="3"/>
          </p:nvPr>
        </p:nvSpPr>
        <p:spPr>
          <a:xfrm>
            <a:off x="6172200" y="1793081"/>
            <a:ext cx="5183188" cy="823912"/>
          </a:xfrm>
        </p:spPr>
        <p:txBody>
          <a:bodyPr/>
          <a:lstStyle/>
          <a:p>
            <a:r>
              <a:rPr lang="en-GB" dirty="0"/>
              <a:t> </a:t>
            </a:r>
          </a:p>
        </p:txBody>
      </p:sp>
      <p:pic>
        <p:nvPicPr>
          <p:cNvPr id="11" name="Picture 2">
            <a:extLst>
              <a:ext uri="{FF2B5EF4-FFF2-40B4-BE49-F238E27FC236}">
                <a16:creationId xmlns:a16="http://schemas.microsoft.com/office/drawing/2014/main" id="{28712EF9-1D7C-4D33-B65F-7BE62DD19909}"/>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71137"/>
          <a:stretch/>
        </p:blipFill>
        <p:spPr bwMode="auto">
          <a:xfrm>
            <a:off x="5906452" y="1856363"/>
            <a:ext cx="6055360" cy="5001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a:extLst>
              <a:ext uri="{FF2B5EF4-FFF2-40B4-BE49-F238E27FC236}">
                <a16:creationId xmlns:a16="http://schemas.microsoft.com/office/drawing/2014/main" id="{992028FC-FD95-42E4-9A03-7F56768AD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651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DEC24AAD-0E8D-442B-A9BA-B57A183D2207}"/>
              </a:ext>
            </a:extLst>
          </p:cNvPr>
          <p:cNvSpPr>
            <a:spLocks noGrp="1"/>
          </p:cNvSpPr>
          <p:nvPr>
            <p:ph sz="half" idx="2"/>
          </p:nvPr>
        </p:nvSpPr>
        <p:spPr>
          <a:xfrm>
            <a:off x="385012" y="2205038"/>
            <a:ext cx="5358563" cy="4453512"/>
          </a:xfrm>
        </p:spPr>
        <p:txBody>
          <a:bodyPr>
            <a:noAutofit/>
          </a:bodyPr>
          <a:lstStyle/>
          <a:p>
            <a:pPr>
              <a:lnSpc>
                <a:spcPct val="115000"/>
              </a:lnSpc>
            </a:pPr>
            <a:r>
              <a:rPr lang="en-GB" sz="2000" dirty="0">
                <a:ea typeface="Calibri" panose="020F0502020204030204" pitchFamily="34" charset="0"/>
                <a:cs typeface="Times New Roman" panose="02020603050405020304" pitchFamily="18" charset="0"/>
              </a:rPr>
              <a:t>S</a:t>
            </a:r>
            <a:r>
              <a:rPr lang="en-GB" sz="2000" dirty="0">
                <a:effectLst/>
                <a:ea typeface="Calibri" panose="020F0502020204030204" pitchFamily="34" charset="0"/>
                <a:cs typeface="Times New Roman" panose="02020603050405020304" pitchFamily="18" charset="0"/>
              </a:rPr>
              <a:t>elf-care </a:t>
            </a:r>
          </a:p>
          <a:p>
            <a:pPr lvl="0">
              <a:lnSpc>
                <a:spcPct val="115000"/>
              </a:lnSpc>
            </a:pPr>
            <a:r>
              <a:rPr lang="en-GB" sz="2000" dirty="0">
                <a:effectLst/>
                <a:ea typeface="Calibri" panose="020F0502020204030204" pitchFamily="34" charset="0"/>
                <a:cs typeface="Times New Roman" panose="02020603050405020304" pitchFamily="18" charset="0"/>
              </a:rPr>
              <a:t>Specialist Services for specific health </a:t>
            </a:r>
            <a:r>
              <a:rPr lang="en-GB" sz="2000" dirty="0">
                <a:ea typeface="Calibri" panose="020F0502020204030204" pitchFamily="34" charset="0"/>
                <a:cs typeface="Times New Roman" panose="02020603050405020304" pitchFamily="18" charset="0"/>
              </a:rPr>
              <a:t>conditions</a:t>
            </a:r>
          </a:p>
          <a:p>
            <a:pPr lvl="0">
              <a:lnSpc>
                <a:spcPct val="115000"/>
              </a:lnSpc>
            </a:pPr>
            <a:r>
              <a:rPr lang="en-GB" sz="2000" dirty="0">
                <a:effectLst/>
                <a:ea typeface="Calibri" panose="020F0502020204030204" pitchFamily="34" charset="0"/>
                <a:cs typeface="Times New Roman" panose="02020603050405020304" pitchFamily="18" charset="0"/>
              </a:rPr>
              <a:t>Impacts on daily activity </a:t>
            </a:r>
          </a:p>
          <a:p>
            <a:pPr lvl="0">
              <a:lnSpc>
                <a:spcPct val="115000"/>
              </a:lnSpc>
            </a:pPr>
            <a:r>
              <a:rPr lang="en-GB" sz="2000" dirty="0">
                <a:ea typeface="Calibri" panose="020F0502020204030204" pitchFamily="34" charset="0"/>
                <a:cs typeface="Times New Roman" panose="02020603050405020304" pitchFamily="18" charset="0"/>
              </a:rPr>
              <a:t>Peer support</a:t>
            </a:r>
            <a:endParaRPr lang="en-GB" sz="2000" dirty="0">
              <a:effectLst/>
              <a:ea typeface="Calibri" panose="020F0502020204030204" pitchFamily="34" charset="0"/>
              <a:cs typeface="Times New Roman" panose="02020603050405020304" pitchFamily="18" charset="0"/>
            </a:endParaRPr>
          </a:p>
          <a:p>
            <a:pPr lvl="0">
              <a:lnSpc>
                <a:spcPct val="115000"/>
              </a:lnSpc>
            </a:pPr>
            <a:r>
              <a:rPr lang="en-GB" sz="2000" dirty="0">
                <a:effectLst/>
                <a:ea typeface="Calibri" panose="020F0502020204030204" pitchFamily="34" charset="0"/>
                <a:cs typeface="Times New Roman" panose="02020603050405020304" pitchFamily="18" charset="0"/>
              </a:rPr>
              <a:t>Tools to manage health condition </a:t>
            </a:r>
          </a:p>
          <a:p>
            <a:pPr lvl="0">
              <a:lnSpc>
                <a:spcPct val="115000"/>
              </a:lnSpc>
            </a:pPr>
            <a:r>
              <a:rPr lang="en-GB" sz="2000" dirty="0">
                <a:ea typeface="Calibri" panose="020F0502020204030204" pitchFamily="34" charset="0"/>
                <a:cs typeface="Times New Roman" panose="02020603050405020304" pitchFamily="18" charset="0"/>
              </a:rPr>
              <a:t>Isolation </a:t>
            </a:r>
          </a:p>
          <a:p>
            <a:pPr lvl="0">
              <a:lnSpc>
                <a:spcPct val="115000"/>
              </a:lnSpc>
            </a:pPr>
            <a:r>
              <a:rPr lang="en-GB" sz="2000" dirty="0">
                <a:ea typeface="Calibri" panose="020F0502020204030204" pitchFamily="34" charset="0"/>
                <a:cs typeface="Times New Roman" panose="02020603050405020304" pitchFamily="18" charset="0"/>
              </a:rPr>
              <a:t>inactivity </a:t>
            </a:r>
          </a:p>
          <a:p>
            <a:pPr lvl="0">
              <a:lnSpc>
                <a:spcPct val="115000"/>
              </a:lnSpc>
            </a:pPr>
            <a:r>
              <a:rPr lang="en-GB" sz="2000" dirty="0">
                <a:effectLst/>
                <a:ea typeface="Calibri" panose="020F0502020204030204" pitchFamily="34" charset="0"/>
                <a:cs typeface="Times New Roman" panose="02020603050405020304" pitchFamily="18" charset="0"/>
              </a:rPr>
              <a:t>Mobility</a:t>
            </a:r>
          </a:p>
          <a:p>
            <a:pPr lvl="0">
              <a:lnSpc>
                <a:spcPct val="115000"/>
              </a:lnSpc>
            </a:pPr>
            <a:r>
              <a:rPr lang="en-GB" sz="2000" dirty="0">
                <a:ea typeface="Calibri" panose="020F0502020204030204" pitchFamily="34" charset="0"/>
                <a:cs typeface="Times New Roman" panose="02020603050405020304" pitchFamily="18" charset="0"/>
              </a:rPr>
              <a:t>Weight </a:t>
            </a:r>
            <a:r>
              <a:rPr lang="en-GB" sz="2000" dirty="0">
                <a:effectLst/>
                <a:ea typeface="Calibri" panose="020F0502020204030204" pitchFamily="34" charset="0"/>
                <a:cs typeface="Times New Roman" panose="02020603050405020304" pitchFamily="18" charset="0"/>
              </a:rPr>
              <a:t> </a:t>
            </a:r>
          </a:p>
          <a:p>
            <a:pPr lvl="0">
              <a:lnSpc>
                <a:spcPct val="115000"/>
              </a:lnSpc>
            </a:pPr>
            <a:endParaRPr lang="en-GB" sz="2000" dirty="0">
              <a:effectLst/>
              <a:ea typeface="Calibri" panose="020F0502020204030204" pitchFamily="34" charset="0"/>
              <a:cs typeface="Times New Roman" panose="02020603050405020304" pitchFamily="18" charset="0"/>
            </a:endParaRPr>
          </a:p>
          <a:p>
            <a:pPr marL="0" indent="0">
              <a:buNone/>
            </a:pPr>
            <a:endParaRPr lang="en-GB" sz="2000" dirty="0"/>
          </a:p>
        </p:txBody>
      </p:sp>
      <p:sp>
        <p:nvSpPr>
          <p:cNvPr id="14" name="Content Placeholder 13">
            <a:extLst>
              <a:ext uri="{FF2B5EF4-FFF2-40B4-BE49-F238E27FC236}">
                <a16:creationId xmlns:a16="http://schemas.microsoft.com/office/drawing/2014/main" id="{0A9AE9C7-92C4-4D0D-AABB-2E32F45ECDD3}"/>
              </a:ext>
            </a:extLst>
          </p:cNvPr>
          <p:cNvSpPr>
            <a:spLocks noGrp="1"/>
          </p:cNvSpPr>
          <p:nvPr>
            <p:ph sz="quarter" idx="4"/>
          </p:nvPr>
        </p:nvSpPr>
        <p:spPr>
          <a:xfrm>
            <a:off x="5676266" y="2045492"/>
            <a:ext cx="5679122" cy="4447383"/>
          </a:xfrm>
        </p:spPr>
        <p:txBody>
          <a:bodyPr>
            <a:normAutofit fontScale="40000" lnSpcReduction="20000"/>
          </a:bodyPr>
          <a:lstStyle/>
          <a:p>
            <a:r>
              <a:rPr lang="en-GB" sz="4200" dirty="0"/>
              <a:t>Dementia café </a:t>
            </a:r>
          </a:p>
          <a:p>
            <a:r>
              <a:rPr lang="en-GB" sz="4200" dirty="0"/>
              <a:t>Alzheimer's </a:t>
            </a:r>
          </a:p>
          <a:p>
            <a:r>
              <a:rPr lang="en-GB" sz="4200" dirty="0"/>
              <a:t>Parkinson's </a:t>
            </a:r>
          </a:p>
          <a:p>
            <a:r>
              <a:rPr lang="en-GB" sz="4200" dirty="0"/>
              <a:t>Cancer specialist welfare rights team </a:t>
            </a:r>
          </a:p>
          <a:p>
            <a:r>
              <a:rPr lang="en-GB" sz="4200" dirty="0"/>
              <a:t>Health hips and heart </a:t>
            </a:r>
          </a:p>
          <a:p>
            <a:r>
              <a:rPr lang="en-GB" sz="4200" dirty="0"/>
              <a:t>Chair based Yoga at Altrincham library </a:t>
            </a:r>
          </a:p>
          <a:p>
            <a:r>
              <a:rPr lang="en-GB" sz="4200" dirty="0"/>
              <a:t>Pulmonary rehabilitation </a:t>
            </a:r>
          </a:p>
          <a:p>
            <a:r>
              <a:rPr lang="en-GB" sz="4200" dirty="0"/>
              <a:t>Water wellness </a:t>
            </a:r>
          </a:p>
          <a:p>
            <a:r>
              <a:rPr lang="en-GB" sz="4200" dirty="0"/>
              <a:t>Trafford leisure </a:t>
            </a:r>
          </a:p>
          <a:p>
            <a:r>
              <a:rPr lang="en-GB" sz="4200" dirty="0"/>
              <a:t>British heart foundation –  exercise classes </a:t>
            </a:r>
          </a:p>
          <a:p>
            <a:r>
              <a:rPr lang="en-GB" sz="4200" dirty="0"/>
              <a:t>Stroke association </a:t>
            </a:r>
          </a:p>
          <a:p>
            <a:r>
              <a:rPr lang="en-GB" sz="4200" dirty="0"/>
              <a:t>Trafford carers </a:t>
            </a:r>
          </a:p>
          <a:p>
            <a:r>
              <a:rPr lang="en-GB" sz="4200" dirty="0"/>
              <a:t>Autism group </a:t>
            </a:r>
          </a:p>
          <a:p>
            <a:r>
              <a:rPr lang="en-GB" sz="4200" dirty="0"/>
              <a:t>Yoga for sleep difficulties </a:t>
            </a:r>
          </a:p>
          <a:p>
            <a:endParaRPr lang="en-GB" dirty="0"/>
          </a:p>
        </p:txBody>
      </p:sp>
    </p:spTree>
    <p:extLst>
      <p:ext uri="{BB962C8B-B14F-4D97-AF65-F5344CB8AC3E}">
        <p14:creationId xmlns:p14="http://schemas.microsoft.com/office/powerpoint/2010/main" val="11298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341B9-F754-42A7-BB7C-0F602196CF1C}"/>
              </a:ext>
            </a:extLst>
          </p:cNvPr>
          <p:cNvSpPr/>
          <p:nvPr/>
        </p:nvSpPr>
        <p:spPr>
          <a:xfrm>
            <a:off x="-1" y="365124"/>
            <a:ext cx="12191999" cy="1577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CD862B4-41A7-45F4-8E7F-94F37752E9DA}"/>
              </a:ext>
            </a:extLst>
          </p:cNvPr>
          <p:cNvSpPr>
            <a:spLocks noGrp="1"/>
          </p:cNvSpPr>
          <p:nvPr>
            <p:ph type="title"/>
          </p:nvPr>
        </p:nvSpPr>
        <p:spPr>
          <a:xfrm>
            <a:off x="839788" y="627062"/>
            <a:ext cx="10515600" cy="1063626"/>
          </a:xfrm>
          <a:solidFill>
            <a:schemeClr val="bg1"/>
          </a:solidFill>
        </p:spPr>
        <p:txBody>
          <a:bodyPr>
            <a:normAutofit fontScale="90000"/>
          </a:bodyPr>
          <a:lstStyle/>
          <a:p>
            <a:pPr algn="ctr"/>
            <a:r>
              <a:rPr lang="en-GB" sz="4900" b="1" dirty="0">
                <a:latin typeface="+mn-lt"/>
              </a:rPr>
              <a:t> </a:t>
            </a:r>
            <a:br>
              <a:rPr lang="en-GB" sz="4900" b="1" dirty="0">
                <a:latin typeface="+mn-lt"/>
              </a:rPr>
            </a:br>
            <a:br>
              <a:rPr lang="en-GB" sz="4900" b="1" dirty="0">
                <a:latin typeface="+mn-lt"/>
              </a:rPr>
            </a:br>
            <a:r>
              <a:rPr lang="en-GB" sz="4900" b="1" dirty="0">
                <a:effectLst/>
                <a:latin typeface="+mn-lt"/>
                <a:ea typeface="Calibri" panose="020F0502020204030204" pitchFamily="34" charset="0"/>
                <a:cs typeface="Times New Roman" panose="02020603050405020304" pitchFamily="18" charset="0"/>
              </a:rPr>
              <a:t>Mental health and wellbeing </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br>
              <a:rPr lang="en-GB" b="1" i="0" dirty="0">
                <a:solidFill>
                  <a:srgbClr val="0074C8"/>
                </a:solidFill>
                <a:effectLst/>
                <a:latin typeface="Noto Sans" panose="020B0502040504020204" pitchFamily="34" charset="0"/>
              </a:rPr>
            </a:br>
            <a:endParaRPr lang="en-GB" dirty="0"/>
          </a:p>
        </p:txBody>
      </p:sp>
      <p:sp>
        <p:nvSpPr>
          <p:cNvPr id="7" name="Text Placeholder 6">
            <a:extLst>
              <a:ext uri="{FF2B5EF4-FFF2-40B4-BE49-F238E27FC236}">
                <a16:creationId xmlns:a16="http://schemas.microsoft.com/office/drawing/2014/main" id="{166FE45A-3667-4F31-9825-ADBF29D798E6}"/>
              </a:ext>
            </a:extLst>
          </p:cNvPr>
          <p:cNvSpPr>
            <a:spLocks noGrp="1"/>
          </p:cNvSpPr>
          <p:nvPr>
            <p:ph type="body" sz="quarter" idx="3"/>
          </p:nvPr>
        </p:nvSpPr>
        <p:spPr>
          <a:xfrm>
            <a:off x="6172200" y="1793081"/>
            <a:ext cx="5183188" cy="823912"/>
          </a:xfrm>
        </p:spPr>
        <p:txBody>
          <a:bodyPr/>
          <a:lstStyle/>
          <a:p>
            <a:r>
              <a:rPr lang="en-GB" dirty="0"/>
              <a:t> </a:t>
            </a:r>
          </a:p>
        </p:txBody>
      </p:sp>
      <p:pic>
        <p:nvPicPr>
          <p:cNvPr id="11" name="Picture 2">
            <a:extLst>
              <a:ext uri="{FF2B5EF4-FFF2-40B4-BE49-F238E27FC236}">
                <a16:creationId xmlns:a16="http://schemas.microsoft.com/office/drawing/2014/main" id="{28712EF9-1D7C-4D33-B65F-7BE62DD19909}"/>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71137"/>
          <a:stretch/>
        </p:blipFill>
        <p:spPr bwMode="auto">
          <a:xfrm>
            <a:off x="5906452" y="1856363"/>
            <a:ext cx="6055360" cy="5001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a:extLst>
              <a:ext uri="{FF2B5EF4-FFF2-40B4-BE49-F238E27FC236}">
                <a16:creationId xmlns:a16="http://schemas.microsoft.com/office/drawing/2014/main" id="{992028FC-FD95-42E4-9A03-7F56768AD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651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DEC24AAD-0E8D-442B-A9BA-B57A183D2207}"/>
              </a:ext>
            </a:extLst>
          </p:cNvPr>
          <p:cNvSpPr>
            <a:spLocks noGrp="1"/>
          </p:cNvSpPr>
          <p:nvPr>
            <p:ph sz="half" idx="2"/>
          </p:nvPr>
        </p:nvSpPr>
        <p:spPr>
          <a:xfrm>
            <a:off x="839789" y="2205036"/>
            <a:ext cx="4836477" cy="4376235"/>
          </a:xfrm>
        </p:spPr>
        <p:txBody>
          <a:bodyPr>
            <a:normAutofit fontScale="25000" lnSpcReduction="20000"/>
          </a:bodyPr>
          <a:lstStyle/>
          <a:p>
            <a:pPr marL="0" indent="0">
              <a:lnSpc>
                <a:spcPct val="115000"/>
              </a:lnSpc>
              <a:buNone/>
            </a:pPr>
            <a:r>
              <a:rPr lang="en-GB" sz="8000" dirty="0">
                <a:effectLst/>
                <a:ea typeface="Calibri" panose="020F0502020204030204" pitchFamily="34" charset="0"/>
                <a:cs typeface="Times New Roman" panose="02020603050405020304" pitchFamily="18" charset="0"/>
              </a:rPr>
              <a:t>Substance misuse / dial diagnosis </a:t>
            </a:r>
          </a:p>
          <a:p>
            <a:pPr marL="0" indent="0">
              <a:lnSpc>
                <a:spcPct val="115000"/>
              </a:lnSpc>
              <a:buNone/>
            </a:pPr>
            <a:r>
              <a:rPr lang="en-GB" sz="8000" dirty="0">
                <a:ea typeface="Calibri" panose="020F0502020204030204" pitchFamily="34" charset="0"/>
                <a:cs typeface="Times New Roman" panose="02020603050405020304" pitchFamily="18" charset="0"/>
              </a:rPr>
              <a:t>Bereavement </a:t>
            </a:r>
          </a:p>
          <a:p>
            <a:pPr marL="0" indent="0">
              <a:lnSpc>
                <a:spcPct val="115000"/>
              </a:lnSpc>
              <a:buNone/>
            </a:pPr>
            <a:r>
              <a:rPr lang="en-GB" sz="8000" dirty="0">
                <a:ea typeface="Calibri" panose="020F0502020204030204" pitchFamily="34" charset="0"/>
                <a:cs typeface="Times New Roman" panose="02020603050405020304" pitchFamily="18" charset="0"/>
              </a:rPr>
              <a:t>Sleep loss </a:t>
            </a:r>
            <a:endParaRPr lang="en-GB" sz="8000" dirty="0">
              <a:effectLst/>
              <a:ea typeface="Calibri" panose="020F0502020204030204" pitchFamily="34" charset="0"/>
              <a:cs typeface="Times New Roman" panose="02020603050405020304" pitchFamily="18" charset="0"/>
            </a:endParaRPr>
          </a:p>
          <a:p>
            <a:pPr marL="0" indent="0">
              <a:lnSpc>
                <a:spcPct val="115000"/>
              </a:lnSpc>
              <a:buNone/>
            </a:pPr>
            <a:r>
              <a:rPr lang="en-GB" sz="8000" dirty="0">
                <a:ea typeface="Calibri" panose="020F0502020204030204" pitchFamily="34" charset="0"/>
                <a:cs typeface="Times New Roman" panose="02020603050405020304" pitchFamily="18" charset="0"/>
              </a:rPr>
              <a:t>Childhood Trauma </a:t>
            </a:r>
          </a:p>
          <a:p>
            <a:pPr marL="0" indent="0">
              <a:lnSpc>
                <a:spcPct val="115000"/>
              </a:lnSpc>
              <a:buNone/>
            </a:pPr>
            <a:r>
              <a:rPr lang="en-GB" sz="8000" dirty="0">
                <a:effectLst/>
                <a:ea typeface="Calibri" panose="020F0502020204030204" pitchFamily="34" charset="0"/>
                <a:cs typeface="Times New Roman" panose="02020603050405020304" pitchFamily="18" charset="0"/>
              </a:rPr>
              <a:t>Domestic abuse </a:t>
            </a:r>
          </a:p>
          <a:p>
            <a:pPr marL="0" indent="0">
              <a:lnSpc>
                <a:spcPct val="115000"/>
              </a:lnSpc>
              <a:buNone/>
            </a:pPr>
            <a:r>
              <a:rPr lang="en-GB" sz="8000" dirty="0">
                <a:effectLst/>
                <a:ea typeface="Calibri" panose="020F0502020204030204" pitchFamily="34" charset="0"/>
                <a:cs typeface="Times New Roman" panose="02020603050405020304" pitchFamily="18" charset="0"/>
              </a:rPr>
              <a:t>Menopause</a:t>
            </a:r>
          </a:p>
          <a:p>
            <a:pPr marL="0" indent="0">
              <a:lnSpc>
                <a:spcPct val="115000"/>
              </a:lnSpc>
              <a:buNone/>
            </a:pPr>
            <a:r>
              <a:rPr lang="en-GB" sz="8000" dirty="0">
                <a:ea typeface="Calibri" panose="020F0502020204030204" pitchFamily="34" charset="0"/>
                <a:cs typeface="Times New Roman" panose="02020603050405020304" pitchFamily="18" charset="0"/>
              </a:rPr>
              <a:t>Low mood low motivation </a:t>
            </a:r>
          </a:p>
          <a:p>
            <a:pPr marL="0" indent="0">
              <a:lnSpc>
                <a:spcPct val="115000"/>
              </a:lnSpc>
              <a:buNone/>
            </a:pPr>
            <a:r>
              <a:rPr lang="en-GB" sz="8000" dirty="0">
                <a:ea typeface="Calibri" panose="020F0502020204030204" pitchFamily="34" charset="0"/>
                <a:cs typeface="Times New Roman" panose="02020603050405020304" pitchFamily="18" charset="0"/>
              </a:rPr>
              <a:t>Anxiety and depression</a:t>
            </a:r>
          </a:p>
          <a:p>
            <a:pPr marL="0" indent="0">
              <a:lnSpc>
                <a:spcPct val="115000"/>
              </a:lnSpc>
              <a:buNone/>
            </a:pPr>
            <a:r>
              <a:rPr lang="en-GB" sz="8000" dirty="0">
                <a:ea typeface="Calibri" panose="020F0502020204030204" pitchFamily="34" charset="0"/>
                <a:cs typeface="Times New Roman" panose="02020603050405020304" pitchFamily="18" charset="0"/>
              </a:rPr>
              <a:t>Trauma </a:t>
            </a:r>
          </a:p>
          <a:p>
            <a:pPr marL="0" indent="0">
              <a:lnSpc>
                <a:spcPct val="115000"/>
              </a:lnSpc>
              <a:buNone/>
            </a:pPr>
            <a:r>
              <a:rPr lang="en-GB" sz="8000" dirty="0">
                <a:ea typeface="Calibri" panose="020F0502020204030204" pitchFamily="34" charset="0"/>
                <a:cs typeface="Times New Roman" panose="02020603050405020304" pitchFamily="18" charset="0"/>
              </a:rPr>
              <a:t>Mental health diagnosis</a:t>
            </a:r>
          </a:p>
          <a:p>
            <a:pPr marL="0" indent="0">
              <a:lnSpc>
                <a:spcPct val="115000"/>
              </a:lnSpc>
              <a:buNone/>
            </a:pPr>
            <a:r>
              <a:rPr lang="en-GB" sz="8000" dirty="0">
                <a:effectLst/>
                <a:latin typeface="Calibri" panose="020F0502020204030204" pitchFamily="34" charset="0"/>
                <a:ea typeface="Calibri" panose="020F0502020204030204" pitchFamily="34" charset="0"/>
                <a:cs typeface="Times New Roman" panose="02020603050405020304" pitchFamily="18" charset="0"/>
              </a:rPr>
              <a:t>Work difficulties </a:t>
            </a:r>
          </a:p>
          <a:p>
            <a:pPr marL="0" lvl="0" indent="0">
              <a:lnSpc>
                <a:spcPct val="115000"/>
              </a:lnSpc>
              <a:spcAft>
                <a:spcPts val="1000"/>
              </a:spcAft>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0A9AE9C7-92C4-4D0D-AABB-2E32F45ECDD3}"/>
              </a:ext>
            </a:extLst>
          </p:cNvPr>
          <p:cNvSpPr>
            <a:spLocks noGrp="1"/>
          </p:cNvSpPr>
          <p:nvPr>
            <p:ph sz="quarter" idx="4"/>
          </p:nvPr>
        </p:nvSpPr>
        <p:spPr>
          <a:xfrm>
            <a:off x="5676266" y="2205038"/>
            <a:ext cx="5679122" cy="4376236"/>
          </a:xfrm>
        </p:spPr>
        <p:txBody>
          <a:bodyPr>
            <a:normAutofit fontScale="25000" lnSpcReduction="20000"/>
          </a:bodyPr>
          <a:lstStyle/>
          <a:p>
            <a:r>
              <a:rPr lang="en-GB" sz="8000" dirty="0"/>
              <a:t>Beyond barriers </a:t>
            </a:r>
          </a:p>
          <a:p>
            <a:r>
              <a:rPr lang="en-GB" sz="8000" dirty="0"/>
              <a:t>Mindfulness sessions </a:t>
            </a:r>
          </a:p>
          <a:p>
            <a:r>
              <a:rPr lang="en-GB" sz="8000" dirty="0"/>
              <a:t>Green nature based volunteering </a:t>
            </a:r>
          </a:p>
          <a:p>
            <a:r>
              <a:rPr lang="en-GB" sz="8000" dirty="0"/>
              <a:t>Counselling and family centre </a:t>
            </a:r>
          </a:p>
          <a:p>
            <a:r>
              <a:rPr lang="en-GB" sz="8000" dirty="0"/>
              <a:t>Self help services – Anxiety groups </a:t>
            </a:r>
          </a:p>
          <a:p>
            <a:r>
              <a:rPr lang="en-GB" sz="8000" dirty="0"/>
              <a:t>IAPT</a:t>
            </a:r>
          </a:p>
          <a:p>
            <a:r>
              <a:rPr lang="en-GB" sz="8000" dirty="0"/>
              <a:t>Achieve </a:t>
            </a:r>
          </a:p>
          <a:p>
            <a:r>
              <a:rPr lang="en-GB" sz="8000" dirty="0"/>
              <a:t>Cruse counselling </a:t>
            </a:r>
          </a:p>
          <a:p>
            <a:r>
              <a:rPr lang="en-GB" sz="8000" dirty="0"/>
              <a:t>Age UK </a:t>
            </a:r>
          </a:p>
          <a:p>
            <a:r>
              <a:rPr lang="en-GB" sz="8000" dirty="0"/>
              <a:t>Menopause group </a:t>
            </a:r>
          </a:p>
          <a:p>
            <a:r>
              <a:rPr lang="en-GB" sz="8000" dirty="0"/>
              <a:t>ACAS – free Employment Law service </a:t>
            </a:r>
          </a:p>
          <a:p>
            <a:r>
              <a:rPr lang="en-GB" sz="8000" dirty="0"/>
              <a:t>Blue-sci – Broomwood centre and Coppice Library </a:t>
            </a:r>
          </a:p>
          <a:p>
            <a:r>
              <a:rPr lang="en-GB" sz="8000" dirty="0"/>
              <a:t>Trafford domestic abuse service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337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341B9-F754-42A7-BB7C-0F602196CF1C}"/>
              </a:ext>
            </a:extLst>
          </p:cNvPr>
          <p:cNvSpPr/>
          <p:nvPr/>
        </p:nvSpPr>
        <p:spPr>
          <a:xfrm>
            <a:off x="-1" y="365124"/>
            <a:ext cx="12191999" cy="1577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CD862B4-41A7-45F4-8E7F-94F37752E9DA}"/>
              </a:ext>
            </a:extLst>
          </p:cNvPr>
          <p:cNvSpPr>
            <a:spLocks noGrp="1"/>
          </p:cNvSpPr>
          <p:nvPr>
            <p:ph type="title"/>
          </p:nvPr>
        </p:nvSpPr>
        <p:spPr>
          <a:xfrm>
            <a:off x="839788" y="627062"/>
            <a:ext cx="10515600" cy="1063626"/>
          </a:xfrm>
          <a:solidFill>
            <a:schemeClr val="bg1"/>
          </a:solidFill>
        </p:spPr>
        <p:txBody>
          <a:bodyPr>
            <a:normAutofit fontScale="90000"/>
          </a:bodyPr>
          <a:lstStyle/>
          <a:p>
            <a:pPr algn="ctr"/>
            <a:r>
              <a:rPr lang="en-GB" dirty="0"/>
              <a:t> </a:t>
            </a:r>
            <a:br>
              <a:rPr lang="en-GB" dirty="0"/>
            </a:br>
            <a:br>
              <a:rPr lang="en-GB" dirty="0"/>
            </a:br>
            <a:r>
              <a:rPr lang="en-GB" sz="4400" b="1" dirty="0">
                <a:effectLst/>
                <a:latin typeface="+mn-lt"/>
                <a:ea typeface="Calibri" panose="020F0502020204030204" pitchFamily="34" charset="0"/>
                <a:cs typeface="Times New Roman" panose="02020603050405020304" pitchFamily="18" charset="0"/>
              </a:rPr>
              <a:t>Lifestyle and looking after yourself </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br>
              <a:rPr lang="en-GB" b="1" i="0" dirty="0">
                <a:solidFill>
                  <a:srgbClr val="0074C8"/>
                </a:solidFill>
                <a:effectLst/>
                <a:latin typeface="Noto Sans" panose="020B0502040504020204" pitchFamily="34" charset="0"/>
              </a:rPr>
            </a:br>
            <a:endParaRPr lang="en-GB" dirty="0"/>
          </a:p>
        </p:txBody>
      </p:sp>
      <p:sp>
        <p:nvSpPr>
          <p:cNvPr id="7" name="Text Placeholder 6">
            <a:extLst>
              <a:ext uri="{FF2B5EF4-FFF2-40B4-BE49-F238E27FC236}">
                <a16:creationId xmlns:a16="http://schemas.microsoft.com/office/drawing/2014/main" id="{166FE45A-3667-4F31-9825-ADBF29D798E6}"/>
              </a:ext>
            </a:extLst>
          </p:cNvPr>
          <p:cNvSpPr>
            <a:spLocks noGrp="1"/>
          </p:cNvSpPr>
          <p:nvPr>
            <p:ph type="body" sz="quarter" idx="3"/>
          </p:nvPr>
        </p:nvSpPr>
        <p:spPr>
          <a:xfrm>
            <a:off x="6172200" y="1793081"/>
            <a:ext cx="5183188" cy="823912"/>
          </a:xfrm>
        </p:spPr>
        <p:txBody>
          <a:bodyPr/>
          <a:lstStyle/>
          <a:p>
            <a:r>
              <a:rPr lang="en-GB" dirty="0"/>
              <a:t> </a:t>
            </a:r>
          </a:p>
        </p:txBody>
      </p:sp>
      <p:pic>
        <p:nvPicPr>
          <p:cNvPr id="11" name="Picture 2">
            <a:extLst>
              <a:ext uri="{FF2B5EF4-FFF2-40B4-BE49-F238E27FC236}">
                <a16:creationId xmlns:a16="http://schemas.microsoft.com/office/drawing/2014/main" id="{28712EF9-1D7C-4D33-B65F-7BE62DD19909}"/>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71137"/>
          <a:stretch/>
        </p:blipFill>
        <p:spPr bwMode="auto">
          <a:xfrm>
            <a:off x="5906452" y="1856363"/>
            <a:ext cx="6055360" cy="5001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a:extLst>
              <a:ext uri="{FF2B5EF4-FFF2-40B4-BE49-F238E27FC236}">
                <a16:creationId xmlns:a16="http://schemas.microsoft.com/office/drawing/2014/main" id="{992028FC-FD95-42E4-9A03-7F56768AD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651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DEC24AAD-0E8D-442B-A9BA-B57A183D2207}"/>
              </a:ext>
            </a:extLst>
          </p:cNvPr>
          <p:cNvSpPr>
            <a:spLocks noGrp="1"/>
          </p:cNvSpPr>
          <p:nvPr>
            <p:ph sz="half" idx="2"/>
          </p:nvPr>
        </p:nvSpPr>
        <p:spPr>
          <a:xfrm>
            <a:off x="839788" y="2322096"/>
            <a:ext cx="5157787" cy="4271210"/>
          </a:xfrm>
        </p:spPr>
        <p:txBody>
          <a:bodyPr>
            <a:normAutofit fontScale="40000" lnSpcReduction="20000"/>
          </a:bodyPr>
          <a:lstStyle/>
          <a:p>
            <a:pPr marL="685800" indent="0">
              <a:lnSpc>
                <a:spcPct val="115000"/>
              </a:lnSpc>
              <a:buNone/>
            </a:pPr>
            <a:r>
              <a:rPr lang="en-GB" sz="2400" i="1" dirty="0">
                <a:effectLst/>
                <a:ea typeface="Calibri" panose="020F0502020204030204" pitchFamily="34" charset="0"/>
                <a:cs typeface="Times New Roman" panose="02020603050405020304" pitchFamily="18" charset="0"/>
              </a:rPr>
              <a:t>  </a:t>
            </a:r>
            <a:endParaRPr lang="en-GB" sz="2400" dirty="0">
              <a:effectLst/>
              <a:ea typeface="Calibri" panose="020F0502020204030204" pitchFamily="34" charset="0"/>
              <a:cs typeface="Times New Roman" panose="02020603050405020304" pitchFamily="18" charset="0"/>
            </a:endParaRPr>
          </a:p>
          <a:p>
            <a:pPr lvl="0">
              <a:lnSpc>
                <a:spcPct val="115000"/>
              </a:lnSpc>
            </a:pPr>
            <a:r>
              <a:rPr lang="en-GB" sz="3600" i="1" dirty="0">
                <a:effectLst/>
                <a:ea typeface="Calibri" panose="020F0502020204030204" pitchFamily="34" charset="0"/>
                <a:cs typeface="Times New Roman" panose="02020603050405020304" pitchFamily="18" charset="0"/>
              </a:rPr>
              <a:t>Getting out – mobility, transport</a:t>
            </a:r>
            <a:endParaRPr lang="en-GB" sz="3600" dirty="0">
              <a:effectLst/>
              <a:ea typeface="Calibri" panose="020F0502020204030204" pitchFamily="34" charset="0"/>
              <a:cs typeface="Times New Roman" panose="02020603050405020304" pitchFamily="18" charset="0"/>
            </a:endParaRPr>
          </a:p>
          <a:p>
            <a:pPr lvl="0">
              <a:lnSpc>
                <a:spcPct val="115000"/>
              </a:lnSpc>
            </a:pPr>
            <a:r>
              <a:rPr lang="en-GB" sz="3600" i="1" dirty="0">
                <a:effectLst/>
                <a:ea typeface="Calibri" panose="020F0502020204030204" pitchFamily="34" charset="0"/>
                <a:cs typeface="Times New Roman" panose="02020603050405020304" pitchFamily="18" charset="0"/>
              </a:rPr>
              <a:t>Unhealthy habits </a:t>
            </a:r>
            <a:endParaRPr lang="en-GB" sz="3600" dirty="0">
              <a:effectLst/>
              <a:ea typeface="Calibri" panose="020F0502020204030204" pitchFamily="34" charset="0"/>
              <a:cs typeface="Times New Roman" panose="02020603050405020304" pitchFamily="18" charset="0"/>
            </a:endParaRPr>
          </a:p>
          <a:p>
            <a:pPr lvl="0">
              <a:lnSpc>
                <a:spcPct val="115000"/>
              </a:lnSpc>
            </a:pPr>
            <a:r>
              <a:rPr lang="en-GB" sz="3600" i="1" dirty="0">
                <a:effectLst/>
                <a:ea typeface="Calibri" panose="020F0502020204030204" pitchFamily="34" charset="0"/>
                <a:cs typeface="Times New Roman" panose="02020603050405020304" pitchFamily="18" charset="0"/>
              </a:rPr>
              <a:t>Washing and bathing </a:t>
            </a:r>
            <a:endParaRPr lang="en-GB" sz="3600" dirty="0">
              <a:effectLst/>
              <a:ea typeface="Calibri" panose="020F0502020204030204" pitchFamily="34" charset="0"/>
              <a:cs typeface="Times New Roman" panose="02020603050405020304" pitchFamily="18" charset="0"/>
            </a:endParaRPr>
          </a:p>
          <a:p>
            <a:pPr lvl="0">
              <a:lnSpc>
                <a:spcPct val="115000"/>
              </a:lnSpc>
            </a:pPr>
            <a:r>
              <a:rPr lang="en-GB" sz="3600" i="1" dirty="0">
                <a:effectLst/>
                <a:ea typeface="Calibri" panose="020F0502020204030204" pitchFamily="34" charset="0"/>
                <a:cs typeface="Times New Roman" panose="02020603050405020304" pitchFamily="18" charset="0"/>
              </a:rPr>
              <a:t>Dressing </a:t>
            </a:r>
            <a:endParaRPr lang="en-GB" sz="3600" dirty="0">
              <a:effectLst/>
              <a:ea typeface="Calibri" panose="020F0502020204030204" pitchFamily="34" charset="0"/>
              <a:cs typeface="Times New Roman" panose="02020603050405020304" pitchFamily="18" charset="0"/>
            </a:endParaRPr>
          </a:p>
          <a:p>
            <a:pPr lvl="0">
              <a:lnSpc>
                <a:spcPct val="115000"/>
              </a:lnSpc>
              <a:spcAft>
                <a:spcPts val="1000"/>
              </a:spcAft>
            </a:pPr>
            <a:r>
              <a:rPr lang="en-GB" sz="3600" i="1" dirty="0">
                <a:effectLst/>
                <a:ea typeface="Calibri" panose="020F0502020204030204" pitchFamily="34" charset="0"/>
                <a:cs typeface="Times New Roman" panose="02020603050405020304" pitchFamily="18" charset="0"/>
              </a:rPr>
              <a:t>Smoking</a:t>
            </a:r>
          </a:p>
          <a:p>
            <a:pPr lvl="0">
              <a:lnSpc>
                <a:spcPct val="115000"/>
              </a:lnSpc>
              <a:spcAft>
                <a:spcPts val="1000"/>
              </a:spcAft>
            </a:pPr>
            <a:r>
              <a:rPr lang="en-GB" sz="3600" i="1" dirty="0">
                <a:effectLst/>
                <a:ea typeface="Calibri" panose="020F0502020204030204" pitchFamily="34" charset="0"/>
                <a:cs typeface="Times New Roman" panose="02020603050405020304" pitchFamily="18" charset="0"/>
              </a:rPr>
              <a:t>drinking </a:t>
            </a:r>
            <a:endParaRPr lang="en-GB" sz="3600" i="1" dirty="0">
              <a:ea typeface="Calibri" panose="020F0502020204030204" pitchFamily="34" charset="0"/>
              <a:cs typeface="Times New Roman" panose="02020603050405020304" pitchFamily="18" charset="0"/>
            </a:endParaRPr>
          </a:p>
          <a:p>
            <a:pPr lvl="0">
              <a:lnSpc>
                <a:spcPct val="115000"/>
              </a:lnSpc>
              <a:spcAft>
                <a:spcPts val="1000"/>
              </a:spcAft>
            </a:pPr>
            <a:r>
              <a:rPr lang="en-GB" sz="3600" i="1" dirty="0">
                <a:effectLst/>
                <a:ea typeface="Calibri" panose="020F0502020204030204" pitchFamily="34" charset="0"/>
                <a:cs typeface="Times New Roman" panose="02020603050405020304" pitchFamily="18" charset="0"/>
              </a:rPr>
              <a:t> substance misuse </a:t>
            </a:r>
          </a:p>
          <a:p>
            <a:pPr lvl="0">
              <a:lnSpc>
                <a:spcPct val="115000"/>
              </a:lnSpc>
              <a:spcAft>
                <a:spcPts val="1000"/>
              </a:spcAft>
            </a:pPr>
            <a:r>
              <a:rPr lang="en-GB" sz="3600" i="1" dirty="0">
                <a:ea typeface="Calibri" panose="020F0502020204030204" pitchFamily="34" charset="0"/>
                <a:cs typeface="Times New Roman" panose="02020603050405020304" pitchFamily="18" charset="0"/>
              </a:rPr>
              <a:t>Inactive </a:t>
            </a:r>
          </a:p>
          <a:p>
            <a:pPr lvl="0">
              <a:lnSpc>
                <a:spcPct val="115000"/>
              </a:lnSpc>
              <a:spcAft>
                <a:spcPts val="1000"/>
              </a:spcAft>
            </a:pPr>
            <a:r>
              <a:rPr lang="en-GB" sz="3600" i="1" dirty="0">
                <a:effectLst/>
                <a:ea typeface="Calibri" panose="020F0502020204030204" pitchFamily="34" charset="0"/>
                <a:cs typeface="Times New Roman" panose="02020603050405020304" pitchFamily="18" charset="0"/>
              </a:rPr>
              <a:t>Weight </a:t>
            </a:r>
          </a:p>
          <a:p>
            <a:pPr lvl="0">
              <a:lnSpc>
                <a:spcPct val="115000"/>
              </a:lnSpc>
              <a:spcAft>
                <a:spcPts val="1000"/>
              </a:spcAft>
            </a:pPr>
            <a:r>
              <a:rPr lang="en-GB" sz="3600" i="1" dirty="0">
                <a:ea typeface="Calibri" panose="020F0502020204030204" pitchFamily="34" charset="0"/>
                <a:cs typeface="Times New Roman" panose="02020603050405020304" pitchFamily="18" charset="0"/>
              </a:rPr>
              <a:t>Shopping </a:t>
            </a:r>
            <a:endParaRPr lang="en-GB" sz="3600" dirty="0">
              <a:effectLst/>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0A9AE9C7-92C4-4D0D-AABB-2E32F45ECDD3}"/>
              </a:ext>
            </a:extLst>
          </p:cNvPr>
          <p:cNvSpPr>
            <a:spLocks noGrp="1"/>
          </p:cNvSpPr>
          <p:nvPr>
            <p:ph sz="quarter" idx="4"/>
          </p:nvPr>
        </p:nvSpPr>
        <p:spPr>
          <a:xfrm>
            <a:off x="6172200" y="2505075"/>
            <a:ext cx="5183188" cy="4088231"/>
          </a:xfrm>
        </p:spPr>
        <p:txBody>
          <a:bodyPr>
            <a:normAutofit fontScale="40000" lnSpcReduction="20000"/>
          </a:bodyPr>
          <a:lstStyle/>
          <a:p>
            <a:r>
              <a:rPr lang="en-GB" sz="1800" dirty="0"/>
              <a:t>The hub – shopping </a:t>
            </a:r>
          </a:p>
          <a:p>
            <a:r>
              <a:rPr lang="en-GB" sz="1800" dirty="0"/>
              <a:t>Walking buddy </a:t>
            </a:r>
          </a:p>
          <a:p>
            <a:r>
              <a:rPr lang="en-GB" sz="1800" dirty="0"/>
              <a:t>Community meal </a:t>
            </a:r>
          </a:p>
          <a:p>
            <a:r>
              <a:rPr lang="en-GB" sz="1800" dirty="0"/>
              <a:t>Adult social care </a:t>
            </a:r>
          </a:p>
          <a:p>
            <a:r>
              <a:rPr lang="en-GB" sz="1800" dirty="0"/>
              <a:t>Achieve </a:t>
            </a:r>
          </a:p>
          <a:p>
            <a:r>
              <a:rPr lang="en-GB" sz="1800" dirty="0"/>
              <a:t>Equipment and adaptations </a:t>
            </a:r>
          </a:p>
          <a:p>
            <a:r>
              <a:rPr lang="en-GB" sz="1800" dirty="0"/>
              <a:t>Travel concessions </a:t>
            </a:r>
          </a:p>
          <a:p>
            <a:r>
              <a:rPr lang="en-GB" sz="1800" dirty="0"/>
              <a:t>Ring and ride. Travel vouchers, </a:t>
            </a:r>
          </a:p>
          <a:p>
            <a:r>
              <a:rPr lang="en-GB" sz="1800" dirty="0"/>
              <a:t>Blue badge  </a:t>
            </a:r>
          </a:p>
        </p:txBody>
      </p:sp>
    </p:spTree>
    <p:extLst>
      <p:ext uri="{BB962C8B-B14F-4D97-AF65-F5344CB8AC3E}">
        <p14:creationId xmlns:p14="http://schemas.microsoft.com/office/powerpoint/2010/main" val="8109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341B9-F754-42A7-BB7C-0F602196CF1C}"/>
              </a:ext>
            </a:extLst>
          </p:cNvPr>
          <p:cNvSpPr/>
          <p:nvPr/>
        </p:nvSpPr>
        <p:spPr>
          <a:xfrm>
            <a:off x="-1" y="365124"/>
            <a:ext cx="12191999" cy="1577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7CD862B4-41A7-45F4-8E7F-94F37752E9DA}"/>
              </a:ext>
            </a:extLst>
          </p:cNvPr>
          <p:cNvSpPr>
            <a:spLocks noGrp="1"/>
          </p:cNvSpPr>
          <p:nvPr>
            <p:ph type="title"/>
          </p:nvPr>
        </p:nvSpPr>
        <p:spPr>
          <a:xfrm>
            <a:off x="839788" y="627062"/>
            <a:ext cx="10515600" cy="1063626"/>
          </a:xfrm>
          <a:solidFill>
            <a:schemeClr val="bg1"/>
          </a:solidFill>
        </p:spPr>
        <p:txBody>
          <a:bodyPr>
            <a:normAutofit fontScale="90000"/>
          </a:bodyPr>
          <a:lstStyle/>
          <a:p>
            <a:pPr algn="ctr"/>
            <a:r>
              <a:rPr lang="en-GB" dirty="0"/>
              <a:t> </a:t>
            </a:r>
            <a:br>
              <a:rPr lang="en-GB" dirty="0"/>
            </a:br>
            <a:r>
              <a:rPr lang="en-GB" sz="4400" b="1" dirty="0">
                <a:effectLst/>
                <a:latin typeface="+mn-lt"/>
                <a:ea typeface="Calibri" panose="020F0502020204030204" pitchFamily="34" charset="0"/>
                <a:cs typeface="Times New Roman" panose="02020603050405020304" pitchFamily="18" charset="0"/>
              </a:rPr>
              <a:t>Meaningful activities</a:t>
            </a:r>
            <a:br>
              <a:rPr lang="en-GB" b="1" i="0" dirty="0">
                <a:solidFill>
                  <a:srgbClr val="0074C8"/>
                </a:solidFill>
                <a:effectLst/>
                <a:latin typeface="Noto Sans" panose="020B0502040504020204" pitchFamily="34" charset="0"/>
              </a:rPr>
            </a:br>
            <a:endParaRPr lang="en-GB" dirty="0"/>
          </a:p>
        </p:txBody>
      </p:sp>
      <p:sp>
        <p:nvSpPr>
          <p:cNvPr id="7" name="Text Placeholder 6">
            <a:extLst>
              <a:ext uri="{FF2B5EF4-FFF2-40B4-BE49-F238E27FC236}">
                <a16:creationId xmlns:a16="http://schemas.microsoft.com/office/drawing/2014/main" id="{166FE45A-3667-4F31-9825-ADBF29D798E6}"/>
              </a:ext>
            </a:extLst>
          </p:cNvPr>
          <p:cNvSpPr>
            <a:spLocks noGrp="1"/>
          </p:cNvSpPr>
          <p:nvPr>
            <p:ph type="body" sz="quarter" idx="3"/>
          </p:nvPr>
        </p:nvSpPr>
        <p:spPr>
          <a:xfrm>
            <a:off x="6172200" y="1793081"/>
            <a:ext cx="5183188" cy="823912"/>
          </a:xfrm>
        </p:spPr>
        <p:txBody>
          <a:bodyPr/>
          <a:lstStyle/>
          <a:p>
            <a:r>
              <a:rPr lang="en-GB" dirty="0"/>
              <a:t> </a:t>
            </a:r>
          </a:p>
        </p:txBody>
      </p:sp>
      <p:pic>
        <p:nvPicPr>
          <p:cNvPr id="11" name="Picture 2">
            <a:extLst>
              <a:ext uri="{FF2B5EF4-FFF2-40B4-BE49-F238E27FC236}">
                <a16:creationId xmlns:a16="http://schemas.microsoft.com/office/drawing/2014/main" id="{28712EF9-1D7C-4D33-B65F-7BE62DD19909}"/>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r="71137"/>
          <a:stretch/>
        </p:blipFill>
        <p:spPr bwMode="auto">
          <a:xfrm>
            <a:off x="5906452" y="1856363"/>
            <a:ext cx="6055360" cy="50016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a:extLst>
              <a:ext uri="{FF2B5EF4-FFF2-40B4-BE49-F238E27FC236}">
                <a16:creationId xmlns:a16="http://schemas.microsoft.com/office/drawing/2014/main" id="{992028FC-FD95-42E4-9A03-7F56768AD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3651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DEC24AAD-0E8D-442B-A9BA-B57A183D2207}"/>
              </a:ext>
            </a:extLst>
          </p:cNvPr>
          <p:cNvSpPr>
            <a:spLocks noGrp="1"/>
          </p:cNvSpPr>
          <p:nvPr>
            <p:ph sz="half" idx="2"/>
          </p:nvPr>
        </p:nvSpPr>
        <p:spPr>
          <a:xfrm>
            <a:off x="839788" y="2108775"/>
            <a:ext cx="5157787" cy="4663499"/>
          </a:xfrm>
        </p:spPr>
        <p:txBody>
          <a:bodyPr>
            <a:normAutofit fontScale="62500" lnSpcReduction="20000"/>
          </a:bodyPr>
          <a:lstStyle/>
          <a:p>
            <a:pPr marL="914400">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15000"/>
              </a:lnSpc>
            </a:pPr>
            <a:r>
              <a:rPr lang="en-GB" sz="3600" dirty="0">
                <a:ea typeface="Calibri" panose="020F0502020204030204" pitchFamily="34" charset="0"/>
                <a:cs typeface="Times New Roman" panose="02020603050405020304" pitchFamily="18" charset="0"/>
              </a:rPr>
              <a:t> Interests </a:t>
            </a:r>
            <a:r>
              <a:rPr lang="en-GB" sz="3600" dirty="0">
                <a:effectLst/>
                <a:ea typeface="Calibri" panose="020F0502020204030204" pitchFamily="34" charset="0"/>
                <a:cs typeface="Times New Roman" panose="02020603050405020304" pitchFamily="18" charset="0"/>
              </a:rPr>
              <a:t>past and present </a:t>
            </a:r>
          </a:p>
          <a:p>
            <a:pPr lvl="0">
              <a:lnSpc>
                <a:spcPct val="115000"/>
              </a:lnSpc>
            </a:pPr>
            <a:r>
              <a:rPr lang="en-GB" sz="3600" i="1" dirty="0">
                <a:effectLst/>
                <a:ea typeface="Calibri" panose="020F0502020204030204" pitchFamily="34" charset="0"/>
                <a:cs typeface="Times New Roman" panose="02020603050405020304" pitchFamily="18" charset="0"/>
              </a:rPr>
              <a:t>Work/volunteering </a:t>
            </a:r>
            <a:endParaRPr lang="en-GB" sz="3600" dirty="0">
              <a:effectLst/>
              <a:ea typeface="Calibri" panose="020F0502020204030204" pitchFamily="34" charset="0"/>
              <a:cs typeface="Times New Roman" panose="02020603050405020304" pitchFamily="18" charset="0"/>
            </a:endParaRPr>
          </a:p>
          <a:p>
            <a:pPr lvl="0">
              <a:lnSpc>
                <a:spcPct val="115000"/>
              </a:lnSpc>
            </a:pPr>
            <a:r>
              <a:rPr lang="en-GB" sz="3600" i="1" dirty="0">
                <a:effectLst/>
                <a:ea typeface="Calibri" panose="020F0502020204030204" pitchFamily="34" charset="0"/>
                <a:cs typeface="Times New Roman" panose="02020603050405020304" pitchFamily="18" charset="0"/>
              </a:rPr>
              <a:t>Education and training</a:t>
            </a:r>
            <a:endParaRPr lang="en-GB" sz="3600" dirty="0">
              <a:effectLst/>
              <a:ea typeface="Calibri" panose="020F0502020204030204" pitchFamily="34" charset="0"/>
              <a:cs typeface="Times New Roman" panose="02020603050405020304" pitchFamily="18" charset="0"/>
            </a:endParaRPr>
          </a:p>
          <a:p>
            <a:pPr lvl="0">
              <a:lnSpc>
                <a:spcPct val="115000"/>
              </a:lnSpc>
            </a:pPr>
            <a:r>
              <a:rPr lang="en-GB" sz="3600" i="1" dirty="0">
                <a:effectLst/>
                <a:ea typeface="Calibri" panose="020F0502020204030204" pitchFamily="34" charset="0"/>
                <a:cs typeface="Times New Roman" panose="02020603050405020304" pitchFamily="18" charset="0"/>
              </a:rPr>
              <a:t>Activities </a:t>
            </a:r>
          </a:p>
          <a:p>
            <a:pPr lvl="0">
              <a:lnSpc>
                <a:spcPct val="115000"/>
              </a:lnSpc>
            </a:pPr>
            <a:r>
              <a:rPr lang="en-GB" sz="3600" i="1" dirty="0">
                <a:effectLst/>
                <a:ea typeface="Calibri" panose="020F0502020204030204" pitchFamily="34" charset="0"/>
                <a:cs typeface="Times New Roman" panose="02020603050405020304" pitchFamily="18" charset="0"/>
              </a:rPr>
              <a:t> Hobbies,</a:t>
            </a:r>
          </a:p>
          <a:p>
            <a:pPr lvl="0">
              <a:lnSpc>
                <a:spcPct val="115000"/>
              </a:lnSpc>
            </a:pPr>
            <a:r>
              <a:rPr lang="en-GB" sz="3600" i="1" dirty="0">
                <a:effectLst/>
                <a:ea typeface="Calibri" panose="020F0502020204030204" pitchFamily="34" charset="0"/>
                <a:cs typeface="Times New Roman" panose="02020603050405020304" pitchFamily="18" charset="0"/>
              </a:rPr>
              <a:t> Groups</a:t>
            </a:r>
          </a:p>
          <a:p>
            <a:pPr lvl="0">
              <a:lnSpc>
                <a:spcPct val="115000"/>
              </a:lnSpc>
            </a:pPr>
            <a:r>
              <a:rPr lang="en-GB" sz="3600" i="1" dirty="0">
                <a:ea typeface="Calibri" panose="020F0502020204030204" pitchFamily="34" charset="0"/>
                <a:cs typeface="Times New Roman" panose="02020603050405020304" pitchFamily="18" charset="0"/>
              </a:rPr>
              <a:t>Being more Active</a:t>
            </a:r>
          </a:p>
          <a:p>
            <a:pPr lvl="0">
              <a:lnSpc>
                <a:spcPct val="115000"/>
              </a:lnSpc>
            </a:pPr>
            <a:r>
              <a:rPr lang="en-GB" sz="3600" i="1" dirty="0">
                <a:ea typeface="Calibri" panose="020F0502020204030204" pitchFamily="34" charset="0"/>
                <a:cs typeface="Times New Roman" panose="02020603050405020304" pitchFamily="18" charset="0"/>
              </a:rPr>
              <a:t>Reduce isolation </a:t>
            </a:r>
            <a:endParaRPr lang="en-GB" sz="3600" i="1" dirty="0">
              <a:effectLst/>
              <a:ea typeface="Calibri" panose="020F0502020204030204" pitchFamily="34" charset="0"/>
              <a:cs typeface="Times New Roman" panose="02020603050405020304" pitchFamily="18" charset="0"/>
            </a:endParaRPr>
          </a:p>
          <a:p>
            <a:pPr lvl="0">
              <a:lnSpc>
                <a:spcPct val="115000"/>
              </a:lnSpc>
            </a:pPr>
            <a:r>
              <a:rPr lang="en-GB" sz="3600" i="1" dirty="0">
                <a:effectLst/>
                <a:ea typeface="Calibri" panose="020F0502020204030204" pitchFamily="34" charset="0"/>
                <a:cs typeface="Times New Roman" panose="02020603050405020304" pitchFamily="18" charset="0"/>
              </a:rPr>
              <a:t>Building support networks   </a:t>
            </a:r>
            <a:endParaRPr lang="en-GB" sz="3600" dirty="0">
              <a:effectLst/>
              <a:ea typeface="Calibri" panose="020F0502020204030204" pitchFamily="34" charset="0"/>
              <a:cs typeface="Times New Roman" panose="02020603050405020304" pitchFamily="18" charset="0"/>
            </a:endParaRPr>
          </a:p>
          <a:p>
            <a:endParaRPr lang="en-GB" dirty="0"/>
          </a:p>
        </p:txBody>
      </p:sp>
      <p:sp>
        <p:nvSpPr>
          <p:cNvPr id="14" name="Content Placeholder 13">
            <a:extLst>
              <a:ext uri="{FF2B5EF4-FFF2-40B4-BE49-F238E27FC236}">
                <a16:creationId xmlns:a16="http://schemas.microsoft.com/office/drawing/2014/main" id="{0A9AE9C7-92C4-4D0D-AABB-2E32F45ECDD3}"/>
              </a:ext>
            </a:extLst>
          </p:cNvPr>
          <p:cNvSpPr>
            <a:spLocks noGrp="1"/>
          </p:cNvSpPr>
          <p:nvPr>
            <p:ph sz="quarter" idx="4"/>
          </p:nvPr>
        </p:nvSpPr>
        <p:spPr>
          <a:xfrm>
            <a:off x="6172200" y="2419350"/>
            <a:ext cx="5183188" cy="4190999"/>
          </a:xfrm>
        </p:spPr>
        <p:txBody>
          <a:bodyPr>
            <a:noAutofit/>
          </a:bodyPr>
          <a:lstStyle/>
          <a:p>
            <a:r>
              <a:rPr lang="en-GB" sz="2000" dirty="0"/>
              <a:t>Craft groups  </a:t>
            </a:r>
          </a:p>
          <a:p>
            <a:r>
              <a:rPr lang="en-GB" sz="2000" dirty="0"/>
              <a:t>Art groups </a:t>
            </a:r>
          </a:p>
          <a:p>
            <a:r>
              <a:rPr lang="en-GB" sz="2000" dirty="0"/>
              <a:t>Allotments </a:t>
            </a:r>
          </a:p>
          <a:p>
            <a:r>
              <a:rPr lang="en-GB" sz="2000" dirty="0"/>
              <a:t>Interest groups </a:t>
            </a:r>
          </a:p>
          <a:p>
            <a:r>
              <a:rPr lang="en-GB" sz="2000" dirty="0"/>
              <a:t>Physical activity  - </a:t>
            </a:r>
          </a:p>
          <a:p>
            <a:r>
              <a:rPr lang="en-GB" sz="2000" dirty="0"/>
              <a:t>Coffee mornings and lunch groups</a:t>
            </a:r>
          </a:p>
          <a:p>
            <a:r>
              <a:rPr lang="en-GB" sz="2000" dirty="0"/>
              <a:t>Walking groups / walking buddy </a:t>
            </a:r>
          </a:p>
          <a:p>
            <a:r>
              <a:rPr lang="en-GB" sz="2000" dirty="0"/>
              <a:t>Walking football and netball </a:t>
            </a:r>
          </a:p>
          <a:p>
            <a:r>
              <a:rPr lang="en-GB" sz="2000" dirty="0"/>
              <a:t>Employment services </a:t>
            </a:r>
          </a:p>
          <a:p>
            <a:r>
              <a:rPr lang="en-GB" sz="2000" dirty="0"/>
              <a:t>Volunteering champion </a:t>
            </a:r>
          </a:p>
        </p:txBody>
      </p:sp>
    </p:spTree>
    <p:extLst>
      <p:ext uri="{BB962C8B-B14F-4D97-AF65-F5344CB8AC3E}">
        <p14:creationId xmlns:p14="http://schemas.microsoft.com/office/powerpoint/2010/main" val="975852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904</Words>
  <Application>Microsoft Office PowerPoint</Application>
  <PresentationFormat>Widescreen</PresentationFormat>
  <Paragraphs>174</Paragraphs>
  <Slides>11</Slides>
  <Notes>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Noto Sans</vt:lpstr>
      <vt:lpstr>Office Theme</vt:lpstr>
      <vt:lpstr>Social prescribing </vt:lpstr>
      <vt:lpstr>  What is Social prescribing? </vt:lpstr>
      <vt:lpstr>  What does Social prescribing support look like? </vt:lpstr>
      <vt:lpstr>  Housing   </vt:lpstr>
      <vt:lpstr>Finances</vt:lpstr>
      <vt:lpstr> Health </vt:lpstr>
      <vt:lpstr>   Mental health and wellbeing   </vt:lpstr>
      <vt:lpstr>   Lifestyle and looking after yourself   </vt:lpstr>
      <vt:lpstr>  Meaningful activities </vt:lpstr>
      <vt:lpstr>  Summary  </vt:lpstr>
      <vt:lpstr>  How to access the social prescribing service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prescribing </dc:title>
  <dc:creator>WARMAN, Sarah (ALTRINCHAM MEDICAL PRACTICE)</dc:creator>
  <cp:lastModifiedBy>LAD, Vanessa (ST JOHNS MEDICAL CENTRE - P91604)</cp:lastModifiedBy>
  <cp:revision>16</cp:revision>
  <dcterms:created xsi:type="dcterms:W3CDTF">2022-03-07T09:47:53Z</dcterms:created>
  <dcterms:modified xsi:type="dcterms:W3CDTF">2023-06-09T12:29:44Z</dcterms:modified>
</cp:coreProperties>
</file>