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256" r:id="rId2"/>
    <p:sldId id="260" r:id="rId3"/>
    <p:sldId id="261"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F69A50-3874-4CF9-3CE5-0AC348A7F3F0}" v="16" dt="2023-01-30T19:34:22.175"/>
    <p1510:client id="{9277D23D-D7F6-93B4-60BC-6CD974F2819A}" v="172" dt="2023-01-30T19:35:52.221"/>
    <p1510:client id="{DD9E2EDA-0E22-4B23-962F-66428CC4D234}" v="2084" dt="2023-01-25T22:47:41.1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DBB6FC-9AA0-4BAD-AFE5-6E2CF57F1DB1}" type="datetimeFigureOut">
              <a:rPr lang="en-GB" smtClean="0"/>
              <a:t>31/01/2023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D2D3F9-209D-4772-9CC7-081F6F1E2F41}" type="slidenum">
              <a:rPr lang="en-GB" smtClean="0"/>
              <a:t>‹#›</a:t>
            </a:fld>
            <a:endParaRPr lang="en-GB"/>
          </a:p>
        </p:txBody>
      </p:sp>
    </p:spTree>
    <p:extLst>
      <p:ext uri="{BB962C8B-B14F-4D97-AF65-F5344CB8AC3E}">
        <p14:creationId xmlns:p14="http://schemas.microsoft.com/office/powerpoint/2010/main" val="423857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B69969-F49D-43E5-A69D-BDFF382D2249}"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A66F5F-C7FB-427D-B0A9-E7D1049D577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B69969-F49D-43E5-A69D-BDFF382D2249}"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A66F5F-C7FB-427D-B0A9-E7D1049D577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AB69969-F49D-43E5-A69D-BDFF382D2249}"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A66F5F-C7FB-427D-B0A9-E7D1049D577C}"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B69969-F49D-43E5-A69D-BDFF382D2249}"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A66F5F-C7FB-427D-B0A9-E7D1049D577C}" type="slidenum">
              <a:rPr lang="en-GB" smtClean="0"/>
              <a:t>‹#›</a:t>
            </a:fld>
            <a:endParaRPr lang="en-GB"/>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B69969-F49D-43E5-A69D-BDFF382D2249}"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A66F5F-C7FB-427D-B0A9-E7D1049D577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4AB69969-F49D-43E5-A69D-BDFF382D2249}"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A66F5F-C7FB-427D-B0A9-E7D1049D577C}"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B69969-F49D-43E5-A69D-BDFF382D2249}" type="datetimeFigureOut">
              <a:rPr lang="en-GB" smtClean="0"/>
              <a:t>31/01/2023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A66F5F-C7FB-427D-B0A9-E7D1049D577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B69969-F49D-43E5-A69D-BDFF382D2249}" type="datetimeFigureOut">
              <a:rPr lang="en-GB" smtClean="0"/>
              <a:t>31/01/2023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A66F5F-C7FB-427D-B0A9-E7D1049D577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AB69969-F49D-43E5-A69D-BDFF382D2249}" type="datetimeFigureOut">
              <a:rPr lang="en-GB" smtClean="0"/>
              <a:t>31/01/2023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A66F5F-C7FB-427D-B0A9-E7D1049D577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AB69969-F49D-43E5-A69D-BDFF382D2249}"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A66F5F-C7FB-427D-B0A9-E7D1049D577C}"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B69969-F49D-43E5-A69D-BDFF382D2249}"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A66F5F-C7FB-427D-B0A9-E7D1049D577C}"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AB69969-F49D-43E5-A69D-BDFF382D2249}" type="datetimeFigureOut">
              <a:rPr lang="en-GB" smtClean="0"/>
              <a:t>31/01/2023</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9A66F5F-C7FB-427D-B0A9-E7D1049D577C}"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3021" y="1897787"/>
            <a:ext cx="8642029" cy="4093428"/>
          </a:xfrm>
          <a:prstGeom prst="rect">
            <a:avLst/>
          </a:prstGeom>
          <a:noFill/>
        </p:spPr>
        <p:txBody>
          <a:bodyPr wrap="square" lIns="91440" tIns="45720" rIns="91440" bIns="45720" rtlCol="0" anchor="t">
            <a:spAutoFit/>
          </a:bodyPr>
          <a:lstStyle/>
          <a:p>
            <a:pPr marL="171450" indent="-171450">
              <a:buFont typeface="Arial"/>
              <a:buChar char="•"/>
            </a:pPr>
            <a:r>
              <a:rPr lang="en-GB" sz="2000" dirty="0"/>
              <a:t>Clinical Pharmacists are increasingly working as part of general practice teams.</a:t>
            </a:r>
            <a:endParaRPr lang="en-US" sz="2000"/>
          </a:p>
          <a:p>
            <a:pPr marL="171450" indent="-171450">
              <a:buFont typeface="Arial"/>
              <a:buChar char="•"/>
            </a:pPr>
            <a:endParaRPr lang="en-GB" sz="2000" dirty="0"/>
          </a:p>
          <a:p>
            <a:pPr marL="171450" indent="-171450">
              <a:buFont typeface="Arial"/>
              <a:buChar char="•"/>
            </a:pPr>
            <a:r>
              <a:rPr lang="en-GB" sz="2000" dirty="0"/>
              <a:t>They are highly qualified experts in medicines and can help patients in a range of ways.</a:t>
            </a:r>
          </a:p>
          <a:p>
            <a:pPr marL="171450" indent="-171450">
              <a:buFont typeface="Arial"/>
              <a:buChar char="•"/>
            </a:pPr>
            <a:endParaRPr lang="en-GB" sz="2000" dirty="0"/>
          </a:p>
          <a:p>
            <a:pPr marL="171450" indent="-171450">
              <a:buFont typeface="Arial"/>
              <a:buChar char="•"/>
            </a:pPr>
            <a:r>
              <a:rPr lang="en-GB" sz="2000" dirty="0"/>
              <a:t>In 2015, a successful pilot demonstrated how patients benefited from having pharmacists work in general practice.</a:t>
            </a:r>
          </a:p>
          <a:p>
            <a:pPr marL="171450" indent="-171450">
              <a:buFont typeface="Arial"/>
              <a:buChar char="•"/>
            </a:pPr>
            <a:endParaRPr lang="en-GB" sz="2000" dirty="0"/>
          </a:p>
          <a:p>
            <a:pPr marL="171450" indent="-171450">
              <a:buFont typeface="Arial"/>
              <a:buChar char="•"/>
            </a:pPr>
            <a:r>
              <a:rPr lang="en-GB" sz="2000" dirty="0"/>
              <a:t>NHS Long Term Plan commits to increasing the number of pharmacists working in primary care over the next coming years making it easier for patients to get convenient appointments with the right expert health professional for their needs.</a:t>
            </a:r>
            <a:endParaRPr lang="en-GB" sz="2000"/>
          </a:p>
        </p:txBody>
      </p:sp>
      <p:cxnSp>
        <p:nvCxnSpPr>
          <p:cNvPr id="3" name="Straight Connector 2"/>
          <p:cNvCxnSpPr/>
          <p:nvPr/>
        </p:nvCxnSpPr>
        <p:spPr>
          <a:xfrm>
            <a:off x="322992" y="1772816"/>
            <a:ext cx="849694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82978" y="368504"/>
            <a:ext cx="6351419" cy="369332"/>
          </a:xfrm>
          <a:prstGeom prst="rect">
            <a:avLst/>
          </a:prstGeom>
          <a:noFill/>
        </p:spPr>
        <p:txBody>
          <a:bodyPr wrap="none" lIns="91440" tIns="45720" rIns="91440" bIns="45720" rtlCol="0" anchor="t">
            <a:spAutoFit/>
          </a:bodyPr>
          <a:lstStyle/>
          <a:p>
            <a:r>
              <a:rPr lang="en-GB" b="1" dirty="0">
                <a:solidFill>
                  <a:schemeClr val="tx2"/>
                </a:solidFill>
              </a:rPr>
              <a:t>Primary Care Network Pharmacists at St John's Medical Centre</a:t>
            </a:r>
          </a:p>
        </p:txBody>
      </p:sp>
      <p:pic>
        <p:nvPicPr>
          <p:cNvPr id="2" name="Picture 3" descr="Text&#10;&#10;Description automatically generated">
            <a:extLst>
              <a:ext uri="{FF2B5EF4-FFF2-40B4-BE49-F238E27FC236}">
                <a16:creationId xmlns:a16="http://schemas.microsoft.com/office/drawing/2014/main" id="{7737CF5C-4275-705A-CEFF-857313E245C2}"/>
              </a:ext>
            </a:extLst>
          </p:cNvPr>
          <p:cNvPicPr>
            <a:picLocks noChangeAspect="1"/>
          </p:cNvPicPr>
          <p:nvPr/>
        </p:nvPicPr>
        <p:blipFill>
          <a:blip r:embed="rId2"/>
          <a:stretch>
            <a:fillRect/>
          </a:stretch>
        </p:blipFill>
        <p:spPr>
          <a:xfrm>
            <a:off x="7064828" y="230853"/>
            <a:ext cx="1896534" cy="790152"/>
          </a:xfrm>
          <a:prstGeom prst="rect">
            <a:avLst/>
          </a:prstGeom>
        </p:spPr>
      </p:pic>
      <p:sp>
        <p:nvSpPr>
          <p:cNvPr id="4" name="TextBox 3">
            <a:extLst>
              <a:ext uri="{FF2B5EF4-FFF2-40B4-BE49-F238E27FC236}">
                <a16:creationId xmlns:a16="http://schemas.microsoft.com/office/drawing/2014/main" id="{BB4CA88A-4184-5E30-E6D5-45E09CFAB91A}"/>
              </a:ext>
            </a:extLst>
          </p:cNvPr>
          <p:cNvSpPr txBox="1"/>
          <p:nvPr/>
        </p:nvSpPr>
        <p:spPr>
          <a:xfrm>
            <a:off x="7117460" y="243971"/>
            <a:ext cx="1843902" cy="215444"/>
          </a:xfrm>
          <a:prstGeom prst="rect">
            <a:avLst/>
          </a:prstGeom>
          <a:solidFill>
            <a:schemeClr val="accent2">
              <a:lumMod val="75000"/>
            </a:schemeClr>
          </a:solidFill>
        </p:spPr>
        <p:txBody>
          <a:bodyPr wrap="square" rtlCol="0">
            <a:spAutoFit/>
          </a:bodyPr>
          <a:lstStyle/>
          <a:p>
            <a:r>
              <a:rPr lang="en-GB" sz="800" b="1" dirty="0">
                <a:solidFill>
                  <a:schemeClr val="bg1"/>
                </a:solidFill>
              </a:rPr>
              <a:t>St John’s Medical Centre is part of</a:t>
            </a:r>
          </a:p>
        </p:txBody>
      </p:sp>
    </p:spTree>
    <p:extLst>
      <p:ext uri="{BB962C8B-B14F-4D97-AF65-F5344CB8AC3E}">
        <p14:creationId xmlns:p14="http://schemas.microsoft.com/office/powerpoint/2010/main" val="1856632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22992" y="1772816"/>
            <a:ext cx="849694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82978" y="368504"/>
            <a:ext cx="6351419" cy="369332"/>
          </a:xfrm>
          <a:prstGeom prst="rect">
            <a:avLst/>
          </a:prstGeom>
          <a:noFill/>
        </p:spPr>
        <p:txBody>
          <a:bodyPr wrap="none" lIns="91440" tIns="45720" rIns="91440" bIns="45720" rtlCol="0" anchor="t">
            <a:spAutoFit/>
          </a:bodyPr>
          <a:lstStyle/>
          <a:p>
            <a:r>
              <a:rPr lang="en-GB" b="1" dirty="0">
                <a:solidFill>
                  <a:schemeClr val="tx2"/>
                </a:solidFill>
              </a:rPr>
              <a:t>Primary Care Network Pharmacists at St John's Medical Centre</a:t>
            </a:r>
          </a:p>
        </p:txBody>
      </p:sp>
      <p:pic>
        <p:nvPicPr>
          <p:cNvPr id="2" name="Picture 3" descr="Text&#10;&#10;Description automatically generated">
            <a:extLst>
              <a:ext uri="{FF2B5EF4-FFF2-40B4-BE49-F238E27FC236}">
                <a16:creationId xmlns:a16="http://schemas.microsoft.com/office/drawing/2014/main" id="{7737CF5C-4275-705A-CEFF-857313E245C2}"/>
              </a:ext>
            </a:extLst>
          </p:cNvPr>
          <p:cNvPicPr>
            <a:picLocks noChangeAspect="1"/>
          </p:cNvPicPr>
          <p:nvPr/>
        </p:nvPicPr>
        <p:blipFill>
          <a:blip r:embed="rId2"/>
          <a:stretch>
            <a:fillRect/>
          </a:stretch>
        </p:blipFill>
        <p:spPr>
          <a:xfrm>
            <a:off x="7064828" y="230853"/>
            <a:ext cx="1896534" cy="790152"/>
          </a:xfrm>
          <a:prstGeom prst="rect">
            <a:avLst/>
          </a:prstGeom>
        </p:spPr>
      </p:pic>
      <p:sp>
        <p:nvSpPr>
          <p:cNvPr id="5" name="TextBox 4">
            <a:extLst>
              <a:ext uri="{FF2B5EF4-FFF2-40B4-BE49-F238E27FC236}">
                <a16:creationId xmlns:a16="http://schemas.microsoft.com/office/drawing/2014/main" id="{6A6310E6-1513-C9A9-64BF-A97BCA3172D0}"/>
              </a:ext>
            </a:extLst>
          </p:cNvPr>
          <p:cNvSpPr txBox="1"/>
          <p:nvPr/>
        </p:nvSpPr>
        <p:spPr>
          <a:xfrm>
            <a:off x="3151765" y="1929946"/>
            <a:ext cx="2437961" cy="400110"/>
          </a:xfrm>
          <a:prstGeom prst="rect">
            <a:avLst/>
          </a:prstGeom>
          <a:noFill/>
        </p:spPr>
        <p:txBody>
          <a:bodyPr wrap="square" lIns="91440" tIns="45720" rIns="91440" bIns="45720" rtlCol="0" anchor="t">
            <a:spAutoFit/>
          </a:bodyPr>
          <a:lstStyle/>
          <a:p>
            <a:r>
              <a:rPr lang="en-GB" sz="2000" b="1" dirty="0"/>
              <a:t>Core Roles</a:t>
            </a:r>
          </a:p>
        </p:txBody>
      </p:sp>
      <p:sp>
        <p:nvSpPr>
          <p:cNvPr id="13" name="Rounded Rectangle 10">
            <a:extLst>
              <a:ext uri="{FF2B5EF4-FFF2-40B4-BE49-F238E27FC236}">
                <a16:creationId xmlns:a16="http://schemas.microsoft.com/office/drawing/2014/main" id="{BE2370E7-C08C-BE32-1326-DF8E1DD37C5D}"/>
              </a:ext>
            </a:extLst>
          </p:cNvPr>
          <p:cNvSpPr/>
          <p:nvPr/>
        </p:nvSpPr>
        <p:spPr>
          <a:xfrm>
            <a:off x="75794" y="2499081"/>
            <a:ext cx="2815647" cy="40501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200" b="1" dirty="0"/>
          </a:p>
          <a:p>
            <a:endParaRPr lang="en-GB" sz="1600" b="1" dirty="0"/>
          </a:p>
          <a:p>
            <a:r>
              <a:rPr lang="en-GB" b="1" u="sng" dirty="0"/>
              <a:t>Medication Reviews </a:t>
            </a:r>
          </a:p>
          <a:p>
            <a:r>
              <a:rPr lang="en-GB" sz="1600" dirty="0"/>
              <a:t>-Target patient population E.g. </a:t>
            </a:r>
            <a:r>
              <a:rPr lang="en-GB" sz="1600" i="1" dirty="0"/>
              <a:t>polypharmacy</a:t>
            </a:r>
            <a:r>
              <a:rPr lang="en-GB" sz="1600" dirty="0"/>
              <a:t> patients, patients on high risk drug combinations, Long Term Conditions (</a:t>
            </a:r>
            <a:r>
              <a:rPr lang="en-GB" sz="1600" dirty="0" err="1"/>
              <a:t>i.e</a:t>
            </a:r>
            <a:r>
              <a:rPr lang="en-GB" sz="1600" dirty="0"/>
              <a:t> HPTN, diabetes, asthma) &amp; vulnerable patients.</a:t>
            </a:r>
          </a:p>
          <a:p>
            <a:r>
              <a:rPr lang="en-GB" sz="1600" dirty="0"/>
              <a:t>-Care Home visits 1-2x a week</a:t>
            </a:r>
          </a:p>
          <a:p>
            <a:endParaRPr lang="en-GB" sz="1600" dirty="0"/>
          </a:p>
          <a:p>
            <a:r>
              <a:rPr lang="en-GB" sz="1600" dirty="0"/>
              <a:t>Face to face, telephone or without the patient when appropriate</a:t>
            </a:r>
            <a:endParaRPr lang="en-GB"/>
          </a:p>
          <a:p>
            <a:pPr marL="171450" indent="-171450">
              <a:buFontTx/>
              <a:buChar char="-"/>
            </a:pPr>
            <a:endParaRPr lang="en-GB" sz="1100" dirty="0"/>
          </a:p>
          <a:p>
            <a:endParaRPr lang="en-GB" sz="1200" b="1" dirty="0"/>
          </a:p>
          <a:p>
            <a:endParaRPr lang="en-GB" sz="1200" b="1" dirty="0"/>
          </a:p>
        </p:txBody>
      </p:sp>
      <p:sp>
        <p:nvSpPr>
          <p:cNvPr id="15" name="Rounded Rectangle 12">
            <a:extLst>
              <a:ext uri="{FF2B5EF4-FFF2-40B4-BE49-F238E27FC236}">
                <a16:creationId xmlns:a16="http://schemas.microsoft.com/office/drawing/2014/main" id="{9B85E144-7EF8-F2FE-260C-690E318934FC}"/>
              </a:ext>
            </a:extLst>
          </p:cNvPr>
          <p:cNvSpPr/>
          <p:nvPr/>
        </p:nvSpPr>
        <p:spPr>
          <a:xfrm>
            <a:off x="2961765" y="2500888"/>
            <a:ext cx="3048988" cy="40548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b="1" u="sng" dirty="0"/>
              <a:t>Medicines Reconciliation</a:t>
            </a:r>
          </a:p>
          <a:p>
            <a:r>
              <a:rPr lang="en-GB" sz="1600" dirty="0"/>
              <a:t>-  Review handover documentation (from hospital/private clinics) to ensure any medication changes  or requested follow-ups (</a:t>
            </a:r>
            <a:r>
              <a:rPr lang="en-GB" sz="1600" dirty="0" err="1"/>
              <a:t>e.g</a:t>
            </a:r>
            <a:r>
              <a:rPr lang="en-GB" sz="1600" dirty="0"/>
              <a:t> blood monitoring) are promptly actioned  </a:t>
            </a:r>
          </a:p>
          <a:p>
            <a:r>
              <a:rPr lang="en-GB" sz="1600" dirty="0"/>
              <a:t>- Access hospital medicines information teams for information relating to recent admission to ensure any risks associated with handover from acute to primary care  are managed</a:t>
            </a:r>
          </a:p>
        </p:txBody>
      </p:sp>
      <p:sp>
        <p:nvSpPr>
          <p:cNvPr id="16" name="Rounded Rectangle 10">
            <a:extLst>
              <a:ext uri="{FF2B5EF4-FFF2-40B4-BE49-F238E27FC236}">
                <a16:creationId xmlns:a16="http://schemas.microsoft.com/office/drawing/2014/main" id="{AAF998CD-313C-6D68-3CFE-A451F4D927F3}"/>
              </a:ext>
            </a:extLst>
          </p:cNvPr>
          <p:cNvSpPr/>
          <p:nvPr/>
        </p:nvSpPr>
        <p:spPr>
          <a:xfrm>
            <a:off x="6085368" y="2499080"/>
            <a:ext cx="2877993" cy="40560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200" b="1" dirty="0"/>
          </a:p>
          <a:p>
            <a:endParaRPr lang="en-GB" sz="1600" b="1" dirty="0"/>
          </a:p>
          <a:p>
            <a:r>
              <a:rPr lang="en-GB" b="1" u="sng" dirty="0"/>
              <a:t>Day to Day Tasks</a:t>
            </a:r>
          </a:p>
          <a:p>
            <a:r>
              <a:rPr lang="en-GB" sz="1600" dirty="0"/>
              <a:t>Deal with medication queries </a:t>
            </a:r>
            <a:r>
              <a:rPr lang="en-GB" sz="1600" dirty="0" err="1"/>
              <a:t>i.e</a:t>
            </a:r>
            <a:r>
              <a:rPr lang="en-GB" sz="1600" dirty="0"/>
              <a:t> alternatives to out of stock medicines</a:t>
            </a:r>
            <a:endParaRPr lang="en-GB" dirty="0"/>
          </a:p>
          <a:p>
            <a:r>
              <a:rPr lang="en-GB" sz="1600" dirty="0"/>
              <a:t>Ask my GP queries </a:t>
            </a:r>
            <a:r>
              <a:rPr lang="en-GB" sz="1600" dirty="0" err="1"/>
              <a:t>i.e</a:t>
            </a:r>
            <a:r>
              <a:rPr lang="en-GB" sz="1600" dirty="0"/>
              <a:t> a patient with a drug side effect</a:t>
            </a:r>
          </a:p>
          <a:p>
            <a:r>
              <a:rPr lang="en-GB" sz="1600" dirty="0"/>
              <a:t>Minor ailments advice </a:t>
            </a:r>
            <a:r>
              <a:rPr lang="en-GB" sz="1600" dirty="0" err="1"/>
              <a:t>i.e</a:t>
            </a:r>
            <a:r>
              <a:rPr lang="en-GB" sz="1600" dirty="0"/>
              <a:t> headlice, conjunctivitis –direct patients to appropriate care whether it is the community  pharmacists or the need for an urgent/routine GP appointment</a:t>
            </a:r>
          </a:p>
          <a:p>
            <a:pPr marL="171450" indent="-171450">
              <a:buChar char="-"/>
            </a:pPr>
            <a:endParaRPr lang="en-GB" sz="1100" dirty="0"/>
          </a:p>
          <a:p>
            <a:endParaRPr lang="en-GB" sz="1200" b="1" dirty="0"/>
          </a:p>
          <a:p>
            <a:endParaRPr lang="en-GB" sz="1200" b="1" dirty="0"/>
          </a:p>
        </p:txBody>
      </p:sp>
      <p:sp>
        <p:nvSpPr>
          <p:cNvPr id="4" name="TextBox 3">
            <a:extLst>
              <a:ext uri="{FF2B5EF4-FFF2-40B4-BE49-F238E27FC236}">
                <a16:creationId xmlns:a16="http://schemas.microsoft.com/office/drawing/2014/main" id="{3579C13E-4B86-7C6C-9A96-F75A5C7547A7}"/>
              </a:ext>
            </a:extLst>
          </p:cNvPr>
          <p:cNvSpPr txBox="1"/>
          <p:nvPr/>
        </p:nvSpPr>
        <p:spPr>
          <a:xfrm>
            <a:off x="7117460" y="243971"/>
            <a:ext cx="1843902" cy="215444"/>
          </a:xfrm>
          <a:prstGeom prst="rect">
            <a:avLst/>
          </a:prstGeom>
          <a:solidFill>
            <a:schemeClr val="accent2">
              <a:lumMod val="75000"/>
            </a:schemeClr>
          </a:solidFill>
        </p:spPr>
        <p:txBody>
          <a:bodyPr wrap="square" rtlCol="0">
            <a:spAutoFit/>
          </a:bodyPr>
          <a:lstStyle/>
          <a:p>
            <a:r>
              <a:rPr lang="en-GB" sz="800" b="1" dirty="0">
                <a:solidFill>
                  <a:schemeClr val="bg1"/>
                </a:solidFill>
              </a:rPr>
              <a:t>St John’s Medical Centre is part of</a:t>
            </a:r>
          </a:p>
        </p:txBody>
      </p:sp>
    </p:spTree>
    <p:extLst>
      <p:ext uri="{BB962C8B-B14F-4D97-AF65-F5344CB8AC3E}">
        <p14:creationId xmlns:p14="http://schemas.microsoft.com/office/powerpoint/2010/main" val="24847718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22992" y="1772816"/>
            <a:ext cx="849694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82978" y="368504"/>
            <a:ext cx="6351419" cy="369332"/>
          </a:xfrm>
          <a:prstGeom prst="rect">
            <a:avLst/>
          </a:prstGeom>
          <a:noFill/>
        </p:spPr>
        <p:txBody>
          <a:bodyPr wrap="none" lIns="91440" tIns="45720" rIns="91440" bIns="45720" rtlCol="0" anchor="t">
            <a:spAutoFit/>
          </a:bodyPr>
          <a:lstStyle/>
          <a:p>
            <a:r>
              <a:rPr lang="en-GB" b="1" dirty="0">
                <a:solidFill>
                  <a:schemeClr val="tx2"/>
                </a:solidFill>
              </a:rPr>
              <a:t>Primary Care Network Pharmacists at St John's Medical Centre</a:t>
            </a:r>
          </a:p>
        </p:txBody>
      </p:sp>
      <p:pic>
        <p:nvPicPr>
          <p:cNvPr id="2" name="Picture 3" descr="Text&#10;&#10;Description automatically generated">
            <a:extLst>
              <a:ext uri="{FF2B5EF4-FFF2-40B4-BE49-F238E27FC236}">
                <a16:creationId xmlns:a16="http://schemas.microsoft.com/office/drawing/2014/main" id="{7737CF5C-4275-705A-CEFF-857313E245C2}"/>
              </a:ext>
            </a:extLst>
          </p:cNvPr>
          <p:cNvPicPr>
            <a:picLocks noChangeAspect="1"/>
          </p:cNvPicPr>
          <p:nvPr/>
        </p:nvPicPr>
        <p:blipFill>
          <a:blip r:embed="rId2"/>
          <a:stretch>
            <a:fillRect/>
          </a:stretch>
        </p:blipFill>
        <p:spPr>
          <a:xfrm>
            <a:off x="7064828" y="230853"/>
            <a:ext cx="1896534" cy="790152"/>
          </a:xfrm>
          <a:prstGeom prst="rect">
            <a:avLst/>
          </a:prstGeom>
        </p:spPr>
      </p:pic>
      <p:sp>
        <p:nvSpPr>
          <p:cNvPr id="5" name="Rounded Rectangle 18">
            <a:extLst>
              <a:ext uri="{FF2B5EF4-FFF2-40B4-BE49-F238E27FC236}">
                <a16:creationId xmlns:a16="http://schemas.microsoft.com/office/drawing/2014/main" id="{BFEDB5C3-94BC-73C6-D3E8-210F67356986}"/>
              </a:ext>
            </a:extLst>
          </p:cNvPr>
          <p:cNvSpPr/>
          <p:nvPr/>
        </p:nvSpPr>
        <p:spPr>
          <a:xfrm>
            <a:off x="948986" y="1918510"/>
            <a:ext cx="7408931" cy="970850"/>
          </a:xfrm>
          <a:prstGeom prst="round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lgn="ctr">
              <a:buFont typeface="Arial"/>
              <a:buChar char="•"/>
            </a:pPr>
            <a:r>
              <a:rPr lang="en-GB" sz="1050" b="1" dirty="0"/>
              <a:t>As part of the five-year GP contract Framework reform, the Direct Enhanced Service (DES) was introduced in 2019</a:t>
            </a:r>
          </a:p>
          <a:p>
            <a:pPr marL="171450" indent="-171450" algn="ctr">
              <a:buFont typeface="Arial"/>
              <a:buChar char="•"/>
            </a:pPr>
            <a:r>
              <a:rPr lang="en-GB" sz="1050" b="1" dirty="0"/>
              <a:t>The DES specification has highlighted key areas for the Primary Care Pharmacists to focus on, many of which are part of the core roles already undertaken.</a:t>
            </a:r>
          </a:p>
        </p:txBody>
      </p:sp>
      <p:sp>
        <p:nvSpPr>
          <p:cNvPr id="9" name="Rounded Rectangle 13">
            <a:extLst>
              <a:ext uri="{FF2B5EF4-FFF2-40B4-BE49-F238E27FC236}">
                <a16:creationId xmlns:a16="http://schemas.microsoft.com/office/drawing/2014/main" id="{69A9F8B8-F7A8-5985-0DB6-A31ED0542166}"/>
              </a:ext>
            </a:extLst>
          </p:cNvPr>
          <p:cNvSpPr/>
          <p:nvPr/>
        </p:nvSpPr>
        <p:spPr>
          <a:xfrm>
            <a:off x="2704252" y="3054048"/>
            <a:ext cx="1699529" cy="280958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r>
              <a:rPr lang="en-GB" sz="1050" b="1" dirty="0">
                <a:solidFill>
                  <a:schemeClr val="accent5"/>
                </a:solidFill>
              </a:rPr>
              <a:t>CHRONIC KIDNEY DISEASE (CKD) and HYPERTENSION</a:t>
            </a:r>
          </a:p>
          <a:p>
            <a:pPr marL="171450" indent="-171450">
              <a:buFontTx/>
              <a:buChar char="-"/>
            </a:pPr>
            <a:r>
              <a:rPr lang="en-GB" sz="1050" dirty="0"/>
              <a:t>Early identification and prevention of progression</a:t>
            </a:r>
          </a:p>
          <a:p>
            <a:pPr marL="171450" indent="-171450">
              <a:buFontTx/>
              <a:buChar char="-"/>
            </a:pPr>
            <a:r>
              <a:rPr lang="en-GB" sz="1050" dirty="0"/>
              <a:t>Optimising BP control, safe drug prescribing</a:t>
            </a:r>
          </a:p>
        </p:txBody>
      </p:sp>
      <p:sp>
        <p:nvSpPr>
          <p:cNvPr id="11" name="Rounded Rectangle 14">
            <a:extLst>
              <a:ext uri="{FF2B5EF4-FFF2-40B4-BE49-F238E27FC236}">
                <a16:creationId xmlns:a16="http://schemas.microsoft.com/office/drawing/2014/main" id="{1EAEFA07-E49E-52A5-52F4-0D7A9EC766D0}"/>
              </a:ext>
            </a:extLst>
          </p:cNvPr>
          <p:cNvSpPr/>
          <p:nvPr/>
        </p:nvSpPr>
        <p:spPr>
          <a:xfrm>
            <a:off x="4606145" y="3053569"/>
            <a:ext cx="1903987" cy="277740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r>
              <a:rPr lang="en-GB" sz="1050" b="1" dirty="0">
                <a:solidFill>
                  <a:schemeClr val="accent5"/>
                </a:solidFill>
              </a:rPr>
              <a:t>DIABETES </a:t>
            </a:r>
          </a:p>
          <a:p>
            <a:pPr marL="171450" indent="-171450">
              <a:buFont typeface="Calibri"/>
              <a:buChar char="-"/>
            </a:pPr>
            <a:r>
              <a:rPr lang="en-GB" sz="1050" dirty="0"/>
              <a:t>Early identification of pre-diabetes</a:t>
            </a:r>
          </a:p>
          <a:p>
            <a:pPr marL="171450" indent="-171450">
              <a:buFont typeface="Calibri"/>
              <a:buChar char="-"/>
            </a:pPr>
            <a:r>
              <a:rPr lang="en-GB" sz="1050" dirty="0"/>
              <a:t>Referral to weight loss programme in Trafford</a:t>
            </a:r>
          </a:p>
          <a:p>
            <a:pPr marL="171450" indent="-171450">
              <a:buFont typeface="Calibri"/>
              <a:buChar char="-"/>
            </a:pPr>
            <a:r>
              <a:rPr lang="en-GB" sz="1050" dirty="0"/>
              <a:t>Initiation of medication</a:t>
            </a:r>
          </a:p>
          <a:p>
            <a:pPr marL="171450" indent="-171450">
              <a:buFont typeface="Calibri"/>
              <a:buChar char="-"/>
            </a:pPr>
            <a:r>
              <a:rPr lang="en-GB" sz="1050" dirty="0"/>
              <a:t>Regular monitoring and follow ups</a:t>
            </a:r>
          </a:p>
        </p:txBody>
      </p:sp>
      <p:sp>
        <p:nvSpPr>
          <p:cNvPr id="13" name="Rounded Rectangle 19">
            <a:extLst>
              <a:ext uri="{FF2B5EF4-FFF2-40B4-BE49-F238E27FC236}">
                <a16:creationId xmlns:a16="http://schemas.microsoft.com/office/drawing/2014/main" id="{C2212C75-E8E5-F48D-4E2C-026BE0533E8A}"/>
              </a:ext>
            </a:extLst>
          </p:cNvPr>
          <p:cNvSpPr/>
          <p:nvPr/>
        </p:nvSpPr>
        <p:spPr>
          <a:xfrm>
            <a:off x="6777240" y="3051222"/>
            <a:ext cx="1903987" cy="274488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r>
              <a:rPr lang="en-GB" sz="1050" b="1" dirty="0">
                <a:solidFill>
                  <a:schemeClr val="accent5"/>
                </a:solidFill>
              </a:rPr>
              <a:t>COPD</a:t>
            </a:r>
          </a:p>
          <a:p>
            <a:pPr marL="171450" indent="-171450">
              <a:buFontTx/>
              <a:buChar char="-"/>
            </a:pPr>
            <a:r>
              <a:rPr lang="en-GB" sz="1050" dirty="0">
                <a:solidFill>
                  <a:schemeClr val="bg1"/>
                </a:solidFill>
              </a:rPr>
              <a:t>Medication reviews to support introduction of new GMMMG pathways</a:t>
            </a:r>
          </a:p>
          <a:p>
            <a:pPr marL="171450" indent="-171450">
              <a:buFontTx/>
              <a:buChar char="-"/>
            </a:pPr>
            <a:r>
              <a:rPr lang="en-GB" sz="1050" dirty="0">
                <a:solidFill>
                  <a:schemeClr val="bg1"/>
                </a:solidFill>
              </a:rPr>
              <a:t>Appropriate use of ICS, rescue packs</a:t>
            </a:r>
          </a:p>
          <a:p>
            <a:pPr marL="171450" indent="-171450">
              <a:buFontTx/>
              <a:buChar char="-"/>
            </a:pPr>
            <a:r>
              <a:rPr lang="en-GB" sz="1050" dirty="0">
                <a:solidFill>
                  <a:schemeClr val="bg1"/>
                </a:solidFill>
              </a:rPr>
              <a:t>Inhaler Technique</a:t>
            </a:r>
          </a:p>
          <a:p>
            <a:pPr marL="171450" indent="-171450">
              <a:buFontTx/>
              <a:buChar char="-"/>
            </a:pPr>
            <a:r>
              <a:rPr lang="en-GB" sz="1050" dirty="0">
                <a:solidFill>
                  <a:schemeClr val="bg1"/>
                </a:solidFill>
              </a:rPr>
              <a:t>Non-drug interventions (</a:t>
            </a:r>
            <a:r>
              <a:rPr lang="en-GB" sz="1050" dirty="0" err="1">
                <a:solidFill>
                  <a:schemeClr val="bg1"/>
                </a:solidFill>
              </a:rPr>
              <a:t>i.e</a:t>
            </a:r>
            <a:r>
              <a:rPr lang="en-GB" sz="1050" dirty="0">
                <a:solidFill>
                  <a:schemeClr val="bg1"/>
                </a:solidFill>
              </a:rPr>
              <a:t> pulmonary rehab referrals)</a:t>
            </a:r>
          </a:p>
        </p:txBody>
      </p:sp>
      <p:sp>
        <p:nvSpPr>
          <p:cNvPr id="15" name="Rounded Rectangle 19">
            <a:extLst>
              <a:ext uri="{FF2B5EF4-FFF2-40B4-BE49-F238E27FC236}">
                <a16:creationId xmlns:a16="http://schemas.microsoft.com/office/drawing/2014/main" id="{20657117-7CE6-5292-AB01-1C87BFAB4858}"/>
              </a:ext>
            </a:extLst>
          </p:cNvPr>
          <p:cNvSpPr/>
          <p:nvPr/>
        </p:nvSpPr>
        <p:spPr>
          <a:xfrm>
            <a:off x="440545" y="3052431"/>
            <a:ext cx="1903987" cy="281745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050" b="1" dirty="0">
                <a:solidFill>
                  <a:schemeClr val="accent5"/>
                </a:solidFill>
              </a:rPr>
              <a:t>Structured Medication Reviews (SMRs)</a:t>
            </a:r>
          </a:p>
          <a:p>
            <a:pPr marL="171450" indent="-171450">
              <a:buFont typeface="Calibri"/>
              <a:buChar char="-"/>
            </a:pPr>
            <a:r>
              <a:rPr lang="en-GB" sz="1050" dirty="0">
                <a:solidFill>
                  <a:schemeClr val="bg1"/>
                </a:solidFill>
              </a:rPr>
              <a:t>Comprehensive &amp; clinical review of a patient's medicines and detailed aspects of their health</a:t>
            </a:r>
          </a:p>
          <a:p>
            <a:pPr marL="171450" indent="-171450">
              <a:buFont typeface="Calibri"/>
              <a:buChar char="-"/>
            </a:pPr>
            <a:r>
              <a:rPr lang="en-GB" sz="1050" dirty="0">
                <a:solidFill>
                  <a:schemeClr val="bg1"/>
                </a:solidFill>
              </a:rPr>
              <a:t>Holistic &amp; shared decision making</a:t>
            </a:r>
          </a:p>
          <a:p>
            <a:pPr marL="171450" indent="-171450">
              <a:buFont typeface="Calibri"/>
              <a:buChar char="-"/>
            </a:pPr>
            <a:r>
              <a:rPr lang="en-GB" sz="1050" dirty="0">
                <a:solidFill>
                  <a:schemeClr val="bg1"/>
                </a:solidFill>
              </a:rPr>
              <a:t>Longer than a general medication review</a:t>
            </a:r>
          </a:p>
          <a:p>
            <a:pPr marL="171450" indent="-171450">
              <a:buFont typeface="Calibri"/>
              <a:buChar char="-"/>
            </a:pPr>
            <a:r>
              <a:rPr lang="en-GB" sz="1050" dirty="0">
                <a:solidFill>
                  <a:schemeClr val="bg1"/>
                </a:solidFill>
              </a:rPr>
              <a:t>Targeted key disease areas </a:t>
            </a:r>
            <a:r>
              <a:rPr lang="en-GB" sz="1050" dirty="0" err="1">
                <a:solidFill>
                  <a:schemeClr val="bg1"/>
                </a:solidFill>
              </a:rPr>
              <a:t>i.e</a:t>
            </a:r>
            <a:r>
              <a:rPr lang="en-GB" sz="1050" dirty="0">
                <a:solidFill>
                  <a:schemeClr val="bg1"/>
                </a:solidFill>
              </a:rPr>
              <a:t> patients on anticoagulants, frail patients, those on multiple medication</a:t>
            </a:r>
          </a:p>
        </p:txBody>
      </p:sp>
      <p:sp>
        <p:nvSpPr>
          <p:cNvPr id="4" name="TextBox 3">
            <a:extLst>
              <a:ext uri="{FF2B5EF4-FFF2-40B4-BE49-F238E27FC236}">
                <a16:creationId xmlns:a16="http://schemas.microsoft.com/office/drawing/2014/main" id="{84E30856-D7E2-DAD0-E69F-08CEAD6325B0}"/>
              </a:ext>
            </a:extLst>
          </p:cNvPr>
          <p:cNvSpPr txBox="1"/>
          <p:nvPr/>
        </p:nvSpPr>
        <p:spPr>
          <a:xfrm>
            <a:off x="7117460" y="243971"/>
            <a:ext cx="1843902" cy="215444"/>
          </a:xfrm>
          <a:prstGeom prst="rect">
            <a:avLst/>
          </a:prstGeom>
          <a:solidFill>
            <a:schemeClr val="accent2">
              <a:lumMod val="75000"/>
            </a:schemeClr>
          </a:solidFill>
        </p:spPr>
        <p:txBody>
          <a:bodyPr wrap="square" rtlCol="0">
            <a:spAutoFit/>
          </a:bodyPr>
          <a:lstStyle/>
          <a:p>
            <a:r>
              <a:rPr lang="en-GB" sz="800" b="1" dirty="0">
                <a:solidFill>
                  <a:schemeClr val="bg1"/>
                </a:solidFill>
              </a:rPr>
              <a:t>St John’s Medical Centre is part of</a:t>
            </a:r>
          </a:p>
        </p:txBody>
      </p:sp>
    </p:spTree>
    <p:extLst>
      <p:ext uri="{BB962C8B-B14F-4D97-AF65-F5344CB8AC3E}">
        <p14:creationId xmlns:p14="http://schemas.microsoft.com/office/powerpoint/2010/main" val="229333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736021" y="1915930"/>
            <a:ext cx="3453172" cy="400110"/>
          </a:xfrm>
          <a:prstGeom prst="rect">
            <a:avLst/>
          </a:prstGeom>
          <a:noFill/>
        </p:spPr>
        <p:txBody>
          <a:bodyPr wrap="square" lIns="91440" tIns="45720" rIns="91440" bIns="45720" rtlCol="0" anchor="t">
            <a:spAutoFit/>
          </a:bodyPr>
          <a:lstStyle/>
          <a:p>
            <a:r>
              <a:rPr lang="en-GB" sz="2000" b="1" dirty="0"/>
              <a:t>Positive Patient Interventions</a:t>
            </a:r>
          </a:p>
        </p:txBody>
      </p:sp>
      <p:cxnSp>
        <p:nvCxnSpPr>
          <p:cNvPr id="3" name="Straight Connector 2"/>
          <p:cNvCxnSpPr/>
          <p:nvPr/>
        </p:nvCxnSpPr>
        <p:spPr>
          <a:xfrm>
            <a:off x="322992" y="1772816"/>
            <a:ext cx="849694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82978" y="368504"/>
            <a:ext cx="6351419" cy="369332"/>
          </a:xfrm>
          <a:prstGeom prst="rect">
            <a:avLst/>
          </a:prstGeom>
          <a:noFill/>
        </p:spPr>
        <p:txBody>
          <a:bodyPr wrap="none" lIns="91440" tIns="45720" rIns="91440" bIns="45720" rtlCol="0" anchor="t">
            <a:spAutoFit/>
          </a:bodyPr>
          <a:lstStyle/>
          <a:p>
            <a:r>
              <a:rPr lang="en-GB" b="1" dirty="0">
                <a:solidFill>
                  <a:schemeClr val="tx2"/>
                </a:solidFill>
              </a:rPr>
              <a:t>Primary Care Network Pharmacists at St John's Medical Centre</a:t>
            </a:r>
          </a:p>
        </p:txBody>
      </p:sp>
      <p:pic>
        <p:nvPicPr>
          <p:cNvPr id="2" name="Picture 3" descr="Text&#10;&#10;Description automatically generated">
            <a:extLst>
              <a:ext uri="{FF2B5EF4-FFF2-40B4-BE49-F238E27FC236}">
                <a16:creationId xmlns:a16="http://schemas.microsoft.com/office/drawing/2014/main" id="{7737CF5C-4275-705A-CEFF-857313E245C2}"/>
              </a:ext>
            </a:extLst>
          </p:cNvPr>
          <p:cNvPicPr>
            <a:picLocks noChangeAspect="1"/>
          </p:cNvPicPr>
          <p:nvPr/>
        </p:nvPicPr>
        <p:blipFill>
          <a:blip r:embed="rId2"/>
          <a:stretch>
            <a:fillRect/>
          </a:stretch>
        </p:blipFill>
        <p:spPr>
          <a:xfrm>
            <a:off x="7064828" y="230853"/>
            <a:ext cx="1896534" cy="790152"/>
          </a:xfrm>
          <a:prstGeom prst="rect">
            <a:avLst/>
          </a:prstGeom>
        </p:spPr>
      </p:pic>
      <p:sp>
        <p:nvSpPr>
          <p:cNvPr id="5" name="Rounded Rectangle 10">
            <a:extLst>
              <a:ext uri="{FF2B5EF4-FFF2-40B4-BE49-F238E27FC236}">
                <a16:creationId xmlns:a16="http://schemas.microsoft.com/office/drawing/2014/main" id="{49301A75-B8DC-4681-C212-552100A1B1DF}"/>
              </a:ext>
            </a:extLst>
          </p:cNvPr>
          <p:cNvSpPr/>
          <p:nvPr/>
        </p:nvSpPr>
        <p:spPr>
          <a:xfrm>
            <a:off x="75794" y="2499081"/>
            <a:ext cx="2942646" cy="18971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400" b="1" dirty="0"/>
              <a:t>Patient weighed in clinic. Due to weight loss, blood thinner medication was reduced as a result to prevent potential kidney damage as per national guidelines</a:t>
            </a:r>
            <a:endParaRPr lang="en-US" dirty="0"/>
          </a:p>
        </p:txBody>
      </p:sp>
      <p:sp>
        <p:nvSpPr>
          <p:cNvPr id="10" name="Rounded Rectangle 10">
            <a:extLst>
              <a:ext uri="{FF2B5EF4-FFF2-40B4-BE49-F238E27FC236}">
                <a16:creationId xmlns:a16="http://schemas.microsoft.com/office/drawing/2014/main" id="{E90C6A96-4AD9-EBAF-7E18-476449D0B4D5}"/>
              </a:ext>
            </a:extLst>
          </p:cNvPr>
          <p:cNvSpPr/>
          <p:nvPr/>
        </p:nvSpPr>
        <p:spPr>
          <a:xfrm>
            <a:off x="3099603" y="2499080"/>
            <a:ext cx="2942646" cy="18971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400" b="1" dirty="0"/>
              <a:t>Elderly gentleman who was on a high dose of opioid pain killers was slowly titrated down to a safer level. Found that he had actually started sleeping better and leaving his house more to see friends</a:t>
            </a:r>
          </a:p>
        </p:txBody>
      </p:sp>
      <p:sp>
        <p:nvSpPr>
          <p:cNvPr id="11" name="Rounded Rectangle 10">
            <a:extLst>
              <a:ext uri="{FF2B5EF4-FFF2-40B4-BE49-F238E27FC236}">
                <a16:creationId xmlns:a16="http://schemas.microsoft.com/office/drawing/2014/main" id="{07B4D219-1BEB-1905-98B3-93883E474E9D}"/>
              </a:ext>
            </a:extLst>
          </p:cNvPr>
          <p:cNvSpPr/>
          <p:nvPr/>
        </p:nvSpPr>
        <p:spPr>
          <a:xfrm>
            <a:off x="6153650" y="2480937"/>
            <a:ext cx="2942646" cy="18971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400" b="1" dirty="0"/>
              <a:t>Melanoma spotted during a general face to face medication review. Patient was directed to GP who referred to dermatologist who confirmed diagnosis and started treatment</a:t>
            </a:r>
          </a:p>
        </p:txBody>
      </p:sp>
      <p:sp>
        <p:nvSpPr>
          <p:cNvPr id="12" name="Rounded Rectangle 10">
            <a:extLst>
              <a:ext uri="{FF2B5EF4-FFF2-40B4-BE49-F238E27FC236}">
                <a16:creationId xmlns:a16="http://schemas.microsoft.com/office/drawing/2014/main" id="{FB06BCB3-B824-DC6A-A625-F3B9FC998C35}"/>
              </a:ext>
            </a:extLst>
          </p:cNvPr>
          <p:cNvSpPr/>
          <p:nvPr/>
        </p:nvSpPr>
        <p:spPr>
          <a:xfrm>
            <a:off x="75793" y="4496445"/>
            <a:ext cx="2942646" cy="19862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400" b="1" dirty="0"/>
              <a:t>Elderly lady was switched to an inhaler she was able to use better. After a month of using she had felt a lot better &amp; able to walk longer distances. Used to be reluctant to leave the house.</a:t>
            </a:r>
          </a:p>
        </p:txBody>
      </p:sp>
      <p:sp>
        <p:nvSpPr>
          <p:cNvPr id="13" name="Rounded Rectangle 10">
            <a:extLst>
              <a:ext uri="{FF2B5EF4-FFF2-40B4-BE49-F238E27FC236}">
                <a16:creationId xmlns:a16="http://schemas.microsoft.com/office/drawing/2014/main" id="{092F143C-A674-CE6D-7D51-9411CA965812}"/>
              </a:ext>
            </a:extLst>
          </p:cNvPr>
          <p:cNvSpPr/>
          <p:nvPr/>
        </p:nvSpPr>
        <p:spPr>
          <a:xfrm>
            <a:off x="3099603" y="4496445"/>
            <a:ext cx="2942646" cy="19862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400" b="1" dirty="0"/>
              <a:t>Patient discharged from hospital and started on a blood thinner medication following a blood clot in his leg (DVT). Was not told how long to take the medication for and this was not evident on the discharge. Pharmacist liaised with discharging Doctor at the hospital to find out.</a:t>
            </a:r>
          </a:p>
        </p:txBody>
      </p:sp>
      <p:sp>
        <p:nvSpPr>
          <p:cNvPr id="14" name="Rounded Rectangle 10">
            <a:extLst>
              <a:ext uri="{FF2B5EF4-FFF2-40B4-BE49-F238E27FC236}">
                <a16:creationId xmlns:a16="http://schemas.microsoft.com/office/drawing/2014/main" id="{D8183FE4-5EC8-8E42-F38C-D8F540713472}"/>
              </a:ext>
            </a:extLst>
          </p:cNvPr>
          <p:cNvSpPr/>
          <p:nvPr/>
        </p:nvSpPr>
        <p:spPr>
          <a:xfrm>
            <a:off x="6187187" y="4454880"/>
            <a:ext cx="2942646" cy="19862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400" b="1" dirty="0"/>
              <a:t>Patient mentioned that she was feeling increasingly tired. Pharmacist requested for her thyroid bloods to be checked. These were then found to be out of national range. GP initiated treatment.</a:t>
            </a:r>
          </a:p>
        </p:txBody>
      </p:sp>
      <p:sp>
        <p:nvSpPr>
          <p:cNvPr id="4" name="TextBox 3">
            <a:extLst>
              <a:ext uri="{FF2B5EF4-FFF2-40B4-BE49-F238E27FC236}">
                <a16:creationId xmlns:a16="http://schemas.microsoft.com/office/drawing/2014/main" id="{73284ACE-56F5-9695-55B9-4B91781ECEC1}"/>
              </a:ext>
            </a:extLst>
          </p:cNvPr>
          <p:cNvSpPr txBox="1"/>
          <p:nvPr/>
        </p:nvSpPr>
        <p:spPr>
          <a:xfrm>
            <a:off x="7117460" y="245393"/>
            <a:ext cx="1843902" cy="215444"/>
          </a:xfrm>
          <a:prstGeom prst="rect">
            <a:avLst/>
          </a:prstGeom>
          <a:solidFill>
            <a:schemeClr val="accent2">
              <a:lumMod val="75000"/>
            </a:schemeClr>
          </a:solidFill>
        </p:spPr>
        <p:txBody>
          <a:bodyPr wrap="square" rtlCol="0">
            <a:spAutoFit/>
          </a:bodyPr>
          <a:lstStyle/>
          <a:p>
            <a:r>
              <a:rPr lang="en-GB" sz="800" b="1" dirty="0">
                <a:solidFill>
                  <a:schemeClr val="bg1"/>
                </a:solidFill>
              </a:rPr>
              <a:t>St John’s Medical Centre is part of</a:t>
            </a:r>
          </a:p>
        </p:txBody>
      </p:sp>
      <p:sp>
        <p:nvSpPr>
          <p:cNvPr id="7" name="TextBox 6">
            <a:extLst>
              <a:ext uri="{FF2B5EF4-FFF2-40B4-BE49-F238E27FC236}">
                <a16:creationId xmlns:a16="http://schemas.microsoft.com/office/drawing/2014/main" id="{88209226-FA98-7A45-D54B-8CEB021F9848}"/>
              </a:ext>
            </a:extLst>
          </p:cNvPr>
          <p:cNvSpPr txBox="1"/>
          <p:nvPr/>
        </p:nvSpPr>
        <p:spPr>
          <a:xfrm>
            <a:off x="7117460" y="243971"/>
            <a:ext cx="1843902" cy="215444"/>
          </a:xfrm>
          <a:prstGeom prst="rect">
            <a:avLst/>
          </a:prstGeom>
          <a:solidFill>
            <a:schemeClr val="accent2">
              <a:lumMod val="75000"/>
            </a:schemeClr>
          </a:solidFill>
        </p:spPr>
        <p:txBody>
          <a:bodyPr wrap="square" rtlCol="0">
            <a:spAutoFit/>
          </a:bodyPr>
          <a:lstStyle/>
          <a:p>
            <a:r>
              <a:rPr lang="en-GB" sz="800" b="1" dirty="0">
                <a:solidFill>
                  <a:schemeClr val="bg1"/>
                </a:solidFill>
              </a:rPr>
              <a:t>St John’s Medical Centre is part of</a:t>
            </a:r>
          </a:p>
        </p:txBody>
      </p:sp>
    </p:spTree>
    <p:extLst>
      <p:ext uri="{BB962C8B-B14F-4D97-AF65-F5344CB8AC3E}">
        <p14:creationId xmlns:p14="http://schemas.microsoft.com/office/powerpoint/2010/main" val="346504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style.rotation</p:attrName>
                                        </p:attrNameLst>
                                      </p:cBhvr>
                                      <p:tavLst>
                                        <p:tav tm="0">
                                          <p:val>
                                            <p:fltVal val="90"/>
                                          </p:val>
                                        </p:tav>
                                        <p:tav tm="100000">
                                          <p:val>
                                            <p:fltVal val="0"/>
                                          </p:val>
                                        </p:tav>
                                      </p:tavLst>
                                    </p:anim>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1000" fill="hold"/>
                                        <p:tgtEl>
                                          <p:spTgt spid="11"/>
                                        </p:tgtEl>
                                        <p:attrNameLst>
                                          <p:attrName>ppt_w</p:attrName>
                                        </p:attrNameLst>
                                      </p:cBhvr>
                                      <p:tavLst>
                                        <p:tav tm="0">
                                          <p:val>
                                            <p:fltVal val="0"/>
                                          </p:val>
                                        </p:tav>
                                        <p:tav tm="100000">
                                          <p:val>
                                            <p:strVal val="#ppt_w"/>
                                          </p:val>
                                        </p:tav>
                                      </p:tavLst>
                                    </p:anim>
                                    <p:anim calcmode="lin" valueType="num">
                                      <p:cBhvr>
                                        <p:cTn id="24" dur="1000" fill="hold"/>
                                        <p:tgtEl>
                                          <p:spTgt spid="11"/>
                                        </p:tgtEl>
                                        <p:attrNameLst>
                                          <p:attrName>ppt_h</p:attrName>
                                        </p:attrNameLst>
                                      </p:cBhvr>
                                      <p:tavLst>
                                        <p:tav tm="0">
                                          <p:val>
                                            <p:fltVal val="0"/>
                                          </p:val>
                                        </p:tav>
                                        <p:tav tm="100000">
                                          <p:val>
                                            <p:strVal val="#ppt_h"/>
                                          </p:val>
                                        </p:tav>
                                      </p:tavLst>
                                    </p:anim>
                                    <p:anim calcmode="lin" valueType="num">
                                      <p:cBhvr>
                                        <p:cTn id="25" dur="1000" fill="hold"/>
                                        <p:tgtEl>
                                          <p:spTgt spid="11"/>
                                        </p:tgtEl>
                                        <p:attrNameLst>
                                          <p:attrName>style.rotation</p:attrName>
                                        </p:attrNameLst>
                                      </p:cBhvr>
                                      <p:tavLst>
                                        <p:tav tm="0">
                                          <p:val>
                                            <p:fltVal val="90"/>
                                          </p:val>
                                        </p:tav>
                                        <p:tav tm="100000">
                                          <p:val>
                                            <p:fltVal val="0"/>
                                          </p:val>
                                        </p:tav>
                                      </p:tavLst>
                                    </p:anim>
                                    <p:animEffect transition="in" filter="fade">
                                      <p:cBhvr>
                                        <p:cTn id="26" dur="10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ppt_w</p:attrName>
                                        </p:attrNameLst>
                                      </p:cBhvr>
                                      <p:tavLst>
                                        <p:tav tm="0">
                                          <p:val>
                                            <p:fltVal val="0"/>
                                          </p:val>
                                        </p:tav>
                                        <p:tav tm="100000">
                                          <p:val>
                                            <p:strVal val="#ppt_w"/>
                                          </p:val>
                                        </p:tav>
                                      </p:tavLst>
                                    </p:anim>
                                    <p:anim calcmode="lin" valueType="num">
                                      <p:cBhvr>
                                        <p:cTn id="32" dur="1000" fill="hold"/>
                                        <p:tgtEl>
                                          <p:spTgt spid="12"/>
                                        </p:tgtEl>
                                        <p:attrNameLst>
                                          <p:attrName>ppt_h</p:attrName>
                                        </p:attrNameLst>
                                      </p:cBhvr>
                                      <p:tavLst>
                                        <p:tav tm="0">
                                          <p:val>
                                            <p:fltVal val="0"/>
                                          </p:val>
                                        </p:tav>
                                        <p:tav tm="100000">
                                          <p:val>
                                            <p:strVal val="#ppt_h"/>
                                          </p:val>
                                        </p:tav>
                                      </p:tavLst>
                                    </p:anim>
                                    <p:anim calcmode="lin" valueType="num">
                                      <p:cBhvr>
                                        <p:cTn id="33" dur="1000" fill="hold"/>
                                        <p:tgtEl>
                                          <p:spTgt spid="12"/>
                                        </p:tgtEl>
                                        <p:attrNameLst>
                                          <p:attrName>style.rotation</p:attrName>
                                        </p:attrNameLst>
                                      </p:cBhvr>
                                      <p:tavLst>
                                        <p:tav tm="0">
                                          <p:val>
                                            <p:fltVal val="90"/>
                                          </p:val>
                                        </p:tav>
                                        <p:tav tm="100000">
                                          <p:val>
                                            <p:fltVal val="0"/>
                                          </p:val>
                                        </p:tav>
                                      </p:tavLst>
                                    </p:anim>
                                    <p:animEffect transition="in" filter="fade">
                                      <p:cBhvr>
                                        <p:cTn id="34" dur="10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1000" fill="hold"/>
                                        <p:tgtEl>
                                          <p:spTgt spid="13"/>
                                        </p:tgtEl>
                                        <p:attrNameLst>
                                          <p:attrName>ppt_w</p:attrName>
                                        </p:attrNameLst>
                                      </p:cBhvr>
                                      <p:tavLst>
                                        <p:tav tm="0">
                                          <p:val>
                                            <p:fltVal val="0"/>
                                          </p:val>
                                        </p:tav>
                                        <p:tav tm="100000">
                                          <p:val>
                                            <p:strVal val="#ppt_w"/>
                                          </p:val>
                                        </p:tav>
                                      </p:tavLst>
                                    </p:anim>
                                    <p:anim calcmode="lin" valueType="num">
                                      <p:cBhvr>
                                        <p:cTn id="40" dur="1000" fill="hold"/>
                                        <p:tgtEl>
                                          <p:spTgt spid="13"/>
                                        </p:tgtEl>
                                        <p:attrNameLst>
                                          <p:attrName>ppt_h</p:attrName>
                                        </p:attrNameLst>
                                      </p:cBhvr>
                                      <p:tavLst>
                                        <p:tav tm="0">
                                          <p:val>
                                            <p:fltVal val="0"/>
                                          </p:val>
                                        </p:tav>
                                        <p:tav tm="100000">
                                          <p:val>
                                            <p:strVal val="#ppt_h"/>
                                          </p:val>
                                        </p:tav>
                                      </p:tavLst>
                                    </p:anim>
                                    <p:anim calcmode="lin" valueType="num">
                                      <p:cBhvr>
                                        <p:cTn id="41" dur="1000" fill="hold"/>
                                        <p:tgtEl>
                                          <p:spTgt spid="13"/>
                                        </p:tgtEl>
                                        <p:attrNameLst>
                                          <p:attrName>style.rotation</p:attrName>
                                        </p:attrNameLst>
                                      </p:cBhvr>
                                      <p:tavLst>
                                        <p:tav tm="0">
                                          <p:val>
                                            <p:fltVal val="90"/>
                                          </p:val>
                                        </p:tav>
                                        <p:tav tm="100000">
                                          <p:val>
                                            <p:fltVal val="0"/>
                                          </p:val>
                                        </p:tav>
                                      </p:tavLst>
                                    </p:anim>
                                    <p:animEffect transition="in" filter="fade">
                                      <p:cBhvr>
                                        <p:cTn id="42" dur="10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1000" fill="hold"/>
                                        <p:tgtEl>
                                          <p:spTgt spid="14"/>
                                        </p:tgtEl>
                                        <p:attrNameLst>
                                          <p:attrName>ppt_w</p:attrName>
                                        </p:attrNameLst>
                                      </p:cBhvr>
                                      <p:tavLst>
                                        <p:tav tm="0">
                                          <p:val>
                                            <p:fltVal val="0"/>
                                          </p:val>
                                        </p:tav>
                                        <p:tav tm="100000">
                                          <p:val>
                                            <p:strVal val="#ppt_w"/>
                                          </p:val>
                                        </p:tav>
                                      </p:tavLst>
                                    </p:anim>
                                    <p:anim calcmode="lin" valueType="num">
                                      <p:cBhvr>
                                        <p:cTn id="48" dur="1000" fill="hold"/>
                                        <p:tgtEl>
                                          <p:spTgt spid="14"/>
                                        </p:tgtEl>
                                        <p:attrNameLst>
                                          <p:attrName>ppt_h</p:attrName>
                                        </p:attrNameLst>
                                      </p:cBhvr>
                                      <p:tavLst>
                                        <p:tav tm="0">
                                          <p:val>
                                            <p:fltVal val="0"/>
                                          </p:val>
                                        </p:tav>
                                        <p:tav tm="100000">
                                          <p:val>
                                            <p:strVal val="#ppt_h"/>
                                          </p:val>
                                        </p:tav>
                                      </p:tavLst>
                                    </p:anim>
                                    <p:anim calcmode="lin" valueType="num">
                                      <p:cBhvr>
                                        <p:cTn id="49" dur="1000" fill="hold"/>
                                        <p:tgtEl>
                                          <p:spTgt spid="14"/>
                                        </p:tgtEl>
                                        <p:attrNameLst>
                                          <p:attrName>style.rotation</p:attrName>
                                        </p:attrNameLst>
                                      </p:cBhvr>
                                      <p:tavLst>
                                        <p:tav tm="0">
                                          <p:val>
                                            <p:fltVal val="90"/>
                                          </p:val>
                                        </p:tav>
                                        <p:tav tm="100000">
                                          <p:val>
                                            <p:fltVal val="0"/>
                                          </p:val>
                                        </p:tav>
                                      </p:tavLst>
                                    </p:anim>
                                    <p:animEffect transition="in" filter="fade">
                                      <p:cBhvr>
                                        <p:cTn id="5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1853</TotalTime>
  <Words>721</Words>
  <Application>Microsoft Office PowerPoint</Application>
  <PresentationFormat>On-screen Show (4:3)</PresentationFormat>
  <Paragraphs>62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Candara</vt:lpstr>
      <vt:lpstr>Symbol</vt:lpstr>
      <vt:lpstr>Waveform</vt:lpstr>
      <vt:lpstr>PowerPoint Presentation</vt:lpstr>
      <vt:lpstr>PowerPoint Presentation</vt:lpstr>
      <vt:lpstr>PowerPoint Presentation</vt:lpstr>
      <vt:lpstr>PowerPoint Presentation</vt:lpstr>
    </vt:vector>
  </TitlesOfParts>
  <Company>Salford Royal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Fletcher Paula</dc:creator>
  <cp:lastModifiedBy>LAD, Vanessa (ST JOHNS MEDICAL CENTRE - P91604)</cp:lastModifiedBy>
  <cp:revision>496</cp:revision>
  <dcterms:created xsi:type="dcterms:W3CDTF">2017-11-13T15:35:56Z</dcterms:created>
  <dcterms:modified xsi:type="dcterms:W3CDTF">2023-01-31T16:17:13Z</dcterms:modified>
</cp:coreProperties>
</file>