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42FE-893D-4FF2-9218-AC053ECD9557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F743-E329-4837-A0DE-48CFC6457728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78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42FE-893D-4FF2-9218-AC053ECD9557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F743-E329-4837-A0DE-48CFC6457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96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42FE-893D-4FF2-9218-AC053ECD9557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F743-E329-4837-A0DE-48CFC6457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48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42FE-893D-4FF2-9218-AC053ECD9557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F743-E329-4837-A0DE-48CFC6457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916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42FE-893D-4FF2-9218-AC053ECD9557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F743-E329-4837-A0DE-48CFC6457728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470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42FE-893D-4FF2-9218-AC053ECD9557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F743-E329-4837-A0DE-48CFC6457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98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42FE-893D-4FF2-9218-AC053ECD9557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F743-E329-4837-A0DE-48CFC6457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915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42FE-893D-4FF2-9218-AC053ECD9557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F743-E329-4837-A0DE-48CFC6457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8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42FE-893D-4FF2-9218-AC053ECD9557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F743-E329-4837-A0DE-48CFC6457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825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1FA42FE-893D-4FF2-9218-AC053ECD9557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C2F743-E329-4837-A0DE-48CFC6457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953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42FE-893D-4FF2-9218-AC053ECD9557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F743-E329-4837-A0DE-48CFC6457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639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1FA42FE-893D-4FF2-9218-AC053ECD9557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AC2F743-E329-4837-A0DE-48CFC6457728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80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F57BA-7B45-009B-030D-5E6B42A4D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                 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                          </a:t>
            </a:r>
            <a:r>
              <a:rPr lang="en-GB" sz="6700" dirty="0"/>
              <a:t>SJMC Research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EDDBA-6F5D-FBE6-149C-A5497C40E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8328" y="2556587"/>
            <a:ext cx="5417352" cy="2183363"/>
          </a:xfrm>
        </p:spPr>
        <p:txBody>
          <a:bodyPr>
            <a:normAutofit/>
          </a:bodyPr>
          <a:lstStyle/>
          <a:p>
            <a:r>
              <a:rPr lang="en-GB" sz="2400" dirty="0"/>
              <a:t>Dr Lorna McCune – GP Research Lead </a:t>
            </a:r>
          </a:p>
          <a:p>
            <a:r>
              <a:rPr lang="en-GB" sz="2400" dirty="0"/>
              <a:t>Naomi Lawson – Research Co-ordinator</a:t>
            </a:r>
          </a:p>
          <a:p>
            <a:r>
              <a:rPr lang="en-GB" sz="2400" dirty="0"/>
              <a:t>Dr Kate Hayhurst – Study Principle Investigator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AC3337-D3BE-8BB5-E067-4BC765E3F9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378250"/>
            <a:ext cx="2047136" cy="104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Image preview">
            <a:extLst>
              <a:ext uri="{FF2B5EF4-FFF2-40B4-BE49-F238E27FC236}">
                <a16:creationId xmlns:a16="http://schemas.microsoft.com/office/drawing/2014/main" id="{18AE9039-1FCB-49D7-2940-CFCDEF72F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4" y="2192694"/>
            <a:ext cx="4158244" cy="269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990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E7A867-0E5B-4ABB-867F-DA807CC15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115" y="311771"/>
            <a:ext cx="10058400" cy="1114358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b="1" dirty="0"/>
              <a:t>Benefits of Research in Primary Care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C097B5-1BEF-C7AC-9D68-6E004262DE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795244"/>
            <a:ext cx="10058400" cy="4073850"/>
          </a:xfrm>
        </p:spPr>
        <p:txBody>
          <a:bodyPr>
            <a:normAutofit fontScale="25000" lnSpcReduction="20000"/>
          </a:bodyPr>
          <a:lstStyle/>
          <a:p>
            <a:pPr marL="201168" lvl="1" indent="0">
              <a:buNone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1168" lvl="1" indent="0">
              <a:buNone/>
            </a:pPr>
            <a:r>
              <a:rPr lang="en-GB" sz="9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Research is a core function of the NHS </a:t>
            </a:r>
          </a:p>
          <a:p>
            <a:endParaRPr lang="en-GB" sz="9600" dirty="0">
              <a:solidFill>
                <a:srgbClr val="54595F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9600" dirty="0">
                <a:solidFill>
                  <a:srgbClr val="54595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9600" dirty="0">
                <a:solidFill>
                  <a:srgbClr val="54595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atients get access to new treatments, interventions and medicines</a:t>
            </a:r>
          </a:p>
          <a:p>
            <a:pPr lvl="1"/>
            <a:endParaRPr lang="en-GB" sz="9600" dirty="0">
              <a:solidFill>
                <a:srgbClr val="54595F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9600" dirty="0">
                <a:solidFill>
                  <a:srgbClr val="54595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Brings new dimension to practice and added skills to those involved</a:t>
            </a:r>
          </a:p>
          <a:p>
            <a:pPr marL="201168" lvl="1" indent="0">
              <a:buNone/>
            </a:pPr>
            <a:endParaRPr lang="en-GB" sz="9600" dirty="0">
              <a:solidFill>
                <a:srgbClr val="54595F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9600" dirty="0">
                <a:solidFill>
                  <a:srgbClr val="54595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Investment in research means better, more cost effective care for patients</a:t>
            </a:r>
            <a:endParaRPr lang="en-GB" sz="9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9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 algn="ctr"/>
            <a:r>
              <a:rPr lang="en-GB" sz="9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96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GB" sz="96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NHS pledges…..to inform you of research studies in which you may be eligible to participate’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3352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E7A867-0E5B-4ABB-867F-DA807CC15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115" y="311771"/>
            <a:ext cx="10058400" cy="1114358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b="1" dirty="0"/>
              <a:t>Why get involved?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C097B5-1BEF-C7AC-9D68-6E004262DE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795244"/>
            <a:ext cx="10058400" cy="4073850"/>
          </a:xfrm>
        </p:spPr>
        <p:txBody>
          <a:bodyPr>
            <a:normAutofit/>
          </a:bodyPr>
          <a:lstStyle/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sz="2400" dirty="0">
              <a:solidFill>
                <a:srgbClr val="212529"/>
              </a:solidFill>
              <a:effectLst/>
              <a:latin typeface="Lato" panose="020F050202020403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dirty="0">
                <a:solidFill>
                  <a:srgbClr val="212529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 more about a condition that affects you</a:t>
            </a:r>
            <a:endParaRPr lang="en-GB" sz="2400" dirty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dirty="0">
                <a:solidFill>
                  <a:srgbClr val="212529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 a difference, by helping to improve treatments and quality of life, now and for future generations</a:t>
            </a:r>
            <a:endParaRPr lang="en-GB" sz="2400" dirty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dirty="0">
                <a:solidFill>
                  <a:srgbClr val="212529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 medical research for a particular condition or disease that you care about</a:t>
            </a:r>
            <a:endParaRPr lang="en-GB" sz="2400" dirty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dirty="0">
                <a:solidFill>
                  <a:srgbClr val="212529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 new treatments</a:t>
            </a:r>
            <a:endParaRPr lang="en-GB" sz="2400" dirty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dirty="0">
                <a:solidFill>
                  <a:srgbClr val="212529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take an active role in your own care.</a:t>
            </a:r>
            <a:endParaRPr lang="en-GB" sz="2400" dirty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548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E7A867-0E5B-4ABB-867F-DA807CC15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115" y="311771"/>
            <a:ext cx="10058400" cy="1114358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b="1" dirty="0"/>
              <a:t>SJMC Studies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C097B5-1BEF-C7AC-9D68-6E004262DE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795244"/>
            <a:ext cx="10058400" cy="4073850"/>
          </a:xfrm>
        </p:spPr>
        <p:txBody>
          <a:bodyPr>
            <a:normAutofit/>
          </a:bodyPr>
          <a:lstStyle/>
          <a:p>
            <a:pPr marL="0" lvl="0" indent="0" fontAlgn="base">
              <a:buSzPts val="1000"/>
              <a:buNone/>
              <a:tabLst>
                <a:tab pos="457200" algn="l"/>
              </a:tabLst>
            </a:pPr>
            <a:endParaRPr lang="en-GB" sz="2400" dirty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8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BCAN Ray - Breast </a:t>
            </a:r>
            <a:r>
              <a:rPr lang="en-GB" sz="280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CANcer</a:t>
            </a:r>
            <a:r>
              <a:rPr lang="en-GB" sz="28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Risk Assessment in Younger women</a:t>
            </a: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800" dirty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 Liver - Diagnostics for Early Diagnosis of Liver Disease</a:t>
            </a: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8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Discover Me </a:t>
            </a:r>
            <a:r>
              <a:rPr lang="en-GB" sz="2800" dirty="0">
                <a:solidFill>
                  <a:srgbClr val="21252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2800" i="0" dirty="0">
                <a:solidFill>
                  <a:srgbClr val="103544"/>
                </a:solidFill>
                <a:effectLst/>
              </a:rPr>
              <a:t>nationwide research study looking at how health and genetic information can allow us to better understand disease.</a:t>
            </a:r>
            <a:endParaRPr lang="en-GB" sz="2800" dirty="0">
              <a:solidFill>
                <a:srgbClr val="212529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800" dirty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SPIRIT </a:t>
            </a:r>
            <a:r>
              <a:rPr lang="en-GB" sz="2800" dirty="0" err="1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Victorion</a:t>
            </a:r>
            <a:r>
              <a:rPr lang="en-GB" sz="2800" dirty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A study to evaluate the delivery of </a:t>
            </a:r>
            <a:r>
              <a:rPr lang="en-GB" sz="2800" dirty="0" err="1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Inclisiran</a:t>
            </a:r>
            <a:r>
              <a:rPr lang="en-GB" sz="2800" dirty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primary care</a:t>
            </a:r>
            <a:endParaRPr lang="en-GB" sz="2800" dirty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060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E7A867-0E5B-4ABB-867F-DA807CC15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115" y="311771"/>
            <a:ext cx="10058400" cy="1114358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b="1" dirty="0"/>
              <a:t>NIHR Clinical Research Network (CRN)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C097B5-1BEF-C7AC-9D68-6E004262DE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795244"/>
            <a:ext cx="10058400" cy="4073850"/>
          </a:xfrm>
        </p:spPr>
        <p:txBody>
          <a:bodyPr>
            <a:normAutofit/>
          </a:bodyPr>
          <a:lstStyle/>
          <a:p>
            <a:pPr marL="0" lvl="0" indent="0" fontAlgn="base">
              <a:buSzPts val="1000"/>
              <a:buNone/>
              <a:tabLst>
                <a:tab pos="457200" algn="l"/>
              </a:tabLst>
            </a:pPr>
            <a:endParaRPr lang="en-GB" sz="2400" dirty="0">
              <a:solidFill>
                <a:srgbClr val="21252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fontAlgn="base">
              <a:buSzPts val="1000"/>
              <a:tabLst>
                <a:tab pos="457200" algn="l"/>
              </a:tabLst>
            </a:pPr>
            <a:r>
              <a:rPr lang="en-GB" sz="2800" dirty="0">
                <a:solidFill>
                  <a:srgbClr val="21252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Collaborate with CRN Primary Care to deliver Portfolio Studies</a:t>
            </a:r>
          </a:p>
          <a:p>
            <a:pPr lvl="1" fontAlgn="base">
              <a:buSzPts val="1000"/>
              <a:tabLst>
                <a:tab pos="457200" algn="l"/>
              </a:tabLst>
            </a:pPr>
            <a:endParaRPr lang="en-GB" sz="2800" dirty="0">
              <a:solidFill>
                <a:srgbClr val="212529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fontAlgn="base">
              <a:buSzPts val="1000"/>
              <a:tabLst>
                <a:tab pos="457200" algn="l"/>
              </a:tabLst>
            </a:pPr>
            <a:r>
              <a:rPr lang="en-GB" sz="2800" dirty="0">
                <a:solidFill>
                  <a:srgbClr val="21252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Research Champions</a:t>
            </a:r>
            <a:endParaRPr lang="en-GB" sz="2800" dirty="0">
              <a:solidFill>
                <a:srgbClr val="212529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042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E7A867-0E5B-4ABB-867F-DA807CC15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115" y="311771"/>
            <a:ext cx="10058400" cy="1114358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b="1" dirty="0"/>
              <a:t>NIHR Clinical Research Network (CRN)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60FC61A-2921-3A6F-6350-1AD8B50CF13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15" y="1800224"/>
            <a:ext cx="5017616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B64B5C3E-B340-AC9B-371C-34471B5BA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1800224"/>
            <a:ext cx="4250855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54094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129</TotalTime>
  <Words>238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Lato</vt:lpstr>
      <vt:lpstr>Symbol</vt:lpstr>
      <vt:lpstr>Retrospect</vt:lpstr>
      <vt:lpstr>                                              SJMC Research </vt:lpstr>
      <vt:lpstr> Benefits of Research in Primary Care</vt:lpstr>
      <vt:lpstr> Why get involved?</vt:lpstr>
      <vt:lpstr> SJMC Studies</vt:lpstr>
      <vt:lpstr> NIHR Clinical Research Network (CRN)</vt:lpstr>
      <vt:lpstr> NIHR Clinical Research Network (CRN)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SJMC Research </dc:title>
  <dc:creator>LAWSON, Naomi (ST JOHNS MEDICAL CENTRE - P91604)</dc:creator>
  <cp:lastModifiedBy>LAWSON, Naomi (ST JOHNS MEDICAL CENTRE - P91604)</cp:lastModifiedBy>
  <cp:revision>1</cp:revision>
  <dcterms:created xsi:type="dcterms:W3CDTF">2023-10-10T14:43:49Z</dcterms:created>
  <dcterms:modified xsi:type="dcterms:W3CDTF">2023-10-10T16:53:20Z</dcterms:modified>
</cp:coreProperties>
</file>